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grandir" pitchFamily="2" charset="77"/>
      <p:regular r:id="rId14"/>
    </p:embeddedFont>
    <p:embeddedFont>
      <p:font typeface="Agrandir Bold" pitchFamily="2" charset="77"/>
      <p:regular r:id="rId15"/>
      <p:bold r:id="rId16"/>
    </p:embeddedFont>
    <p:embeddedFont>
      <p:font typeface="Agrandir Bold Italics" pitchFamily="2" charset="77"/>
      <p:regular r:id="rId17"/>
      <p:bold r:id="rId18"/>
      <p:italic r:id="rId19"/>
      <p:boldItalic r:id="rId20"/>
    </p:embeddedFont>
    <p:embeddedFont>
      <p:font typeface="Agrandir Medium" pitchFamily="2" charset="77"/>
      <p:regular r:id="rId21"/>
    </p:embeddedFont>
    <p:embeddedFont>
      <p:font typeface="Concert One" pitchFamily="2" charset="77"/>
      <p:regular r:id="rId22"/>
    </p:embeddedFont>
    <p:embeddedFont>
      <p:font typeface="Fredoka" panose="02000000000000000000" pitchFamily="2" charset="77"/>
      <p:regular r:id="rId23"/>
    </p:embeddedFont>
    <p:embeddedFont>
      <p:font typeface="Handy Casual" pitchFamily="2" charset="77"/>
      <p:regular r:id="rId24"/>
    </p:embeddedFont>
    <p:embeddedFont>
      <p:font typeface="TAN Headline" pitchFamily="2" charset="0"/>
      <p:regular r:id="rId25"/>
    </p:embeddedFont>
    <p:embeddedFont>
      <p:font typeface="Telegraf" pitchFamily="2" charset="77"/>
      <p:regular r:id="rId26"/>
    </p:embeddedFont>
    <p:embeddedFont>
      <p:font typeface="Telegraf Bold" pitchFamily="2" charset="7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34" autoAdjust="0"/>
  </p:normalViewPr>
  <p:slideViewPr>
    <p:cSldViewPr>
      <p:cViewPr varScale="1">
        <p:scale>
          <a:sx n="63" d="100"/>
          <a:sy n="63" d="100"/>
        </p:scale>
        <p:origin x="5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26" Type="http://schemas.openxmlformats.org/officeDocument/2006/relationships/image" Target="../media/image38.svg"/><Relationship Id="rId39" Type="http://schemas.openxmlformats.org/officeDocument/2006/relationships/image" Target="../media/image51.png"/><Relationship Id="rId21" Type="http://schemas.openxmlformats.org/officeDocument/2006/relationships/image" Target="../media/image33.sv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47" Type="http://schemas.openxmlformats.org/officeDocument/2006/relationships/image" Target="../media/image59.png"/><Relationship Id="rId50" Type="http://schemas.openxmlformats.org/officeDocument/2006/relationships/image" Target="../media/image62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6" Type="http://schemas.openxmlformats.org/officeDocument/2006/relationships/image" Target="../media/image28.svg"/><Relationship Id="rId29" Type="http://schemas.openxmlformats.org/officeDocument/2006/relationships/image" Target="../media/image41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svg"/><Relationship Id="rId45" Type="http://schemas.openxmlformats.org/officeDocument/2006/relationships/image" Target="../media/image57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23" Type="http://schemas.openxmlformats.org/officeDocument/2006/relationships/image" Target="../media/image35.svg"/><Relationship Id="rId28" Type="http://schemas.openxmlformats.org/officeDocument/2006/relationships/image" Target="../media/image40.svg"/><Relationship Id="rId36" Type="http://schemas.openxmlformats.org/officeDocument/2006/relationships/image" Target="../media/image48.svg"/><Relationship Id="rId49" Type="http://schemas.openxmlformats.org/officeDocument/2006/relationships/image" Target="../media/image61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31" Type="http://schemas.openxmlformats.org/officeDocument/2006/relationships/image" Target="../media/image43.gif"/><Relationship Id="rId44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svg"/><Relationship Id="rId35" Type="http://schemas.openxmlformats.org/officeDocument/2006/relationships/image" Target="../media/image47.png"/><Relationship Id="rId43" Type="http://schemas.openxmlformats.org/officeDocument/2006/relationships/image" Target="../media/image55.svg"/><Relationship Id="rId48" Type="http://schemas.openxmlformats.org/officeDocument/2006/relationships/image" Target="../media/image60.svg"/><Relationship Id="rId8" Type="http://schemas.openxmlformats.org/officeDocument/2006/relationships/image" Target="../media/image20.png"/><Relationship Id="rId51" Type="http://schemas.openxmlformats.org/officeDocument/2006/relationships/image" Target="../media/image63.gif"/><Relationship Id="rId3" Type="http://schemas.openxmlformats.org/officeDocument/2006/relationships/image" Target="../media/image15.sv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svg"/><Relationship Id="rId38" Type="http://schemas.openxmlformats.org/officeDocument/2006/relationships/image" Target="../media/image50.svg"/><Relationship Id="rId46" Type="http://schemas.openxmlformats.org/officeDocument/2006/relationships/image" Target="../media/image58.svg"/><Relationship Id="rId20" Type="http://schemas.openxmlformats.org/officeDocument/2006/relationships/image" Target="../media/image32.png"/><Relationship Id="rId41" Type="http://schemas.openxmlformats.org/officeDocument/2006/relationships/image" Target="../media/image5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20600" y="2342221"/>
            <a:ext cx="5580776" cy="5602557"/>
            <a:chOff x="0" y="0"/>
            <a:chExt cx="1282584" cy="11670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584" cy="1167077"/>
            </a:xfrm>
            <a:custGeom>
              <a:avLst/>
              <a:gdLst/>
              <a:ahLst/>
              <a:cxnLst/>
              <a:rect l="l" t="t" r="r" b="b"/>
              <a:pathLst>
                <a:path w="1282584" h="1167077">
                  <a:moveTo>
                    <a:pt x="0" y="0"/>
                  </a:moveTo>
                  <a:lnTo>
                    <a:pt x="1282584" y="0"/>
                  </a:lnTo>
                  <a:lnTo>
                    <a:pt x="1282584" y="1167077"/>
                  </a:lnTo>
                  <a:lnTo>
                    <a:pt x="0" y="1167077"/>
                  </a:lnTo>
                  <a:close/>
                </a:path>
              </a:pathLst>
            </a:custGeom>
            <a:blipFill>
              <a:blip r:embed="rId2"/>
              <a:stretch>
                <a:fillRect l="-18288" r="-182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013465" y="9340835"/>
            <a:ext cx="103535" cy="10353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85080" y="660987"/>
            <a:ext cx="367713" cy="367713"/>
          </a:xfrm>
          <a:custGeom>
            <a:avLst/>
            <a:gdLst/>
            <a:ahLst/>
            <a:cxnLst/>
            <a:rect l="l" t="t" r="r" b="b"/>
            <a:pathLst>
              <a:path w="367713" h="367713">
                <a:moveTo>
                  <a:pt x="0" y="0"/>
                </a:moveTo>
                <a:lnTo>
                  <a:pt x="367714" y="0"/>
                </a:lnTo>
                <a:lnTo>
                  <a:pt x="367714" y="367713"/>
                </a:lnTo>
                <a:lnTo>
                  <a:pt x="0" y="367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90600" y="1882422"/>
            <a:ext cx="12169141" cy="46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00"/>
              </a:lnSpc>
            </a:pPr>
            <a:r>
              <a:rPr lang="en-US" sz="17065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Pandemic Music Shift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2200" y="6019863"/>
            <a:ext cx="10215014" cy="49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Exploring the Shift in Music Preferences Due to COVID-19.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028" y="9172575"/>
            <a:ext cx="3273396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www.spotify.com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49023" y="674370"/>
            <a:ext cx="3529742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Spotify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00663"/>
            <a:ext cx="18288000" cy="4986338"/>
            <a:chOff x="0" y="0"/>
            <a:chExt cx="4816593" cy="13132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13274"/>
            </a:xfrm>
            <a:custGeom>
              <a:avLst/>
              <a:gdLst/>
              <a:ahLst/>
              <a:cxnLst/>
              <a:rect l="l" t="t" r="r" b="b"/>
              <a:pathLst>
                <a:path w="4816592" h="1313274">
                  <a:moveTo>
                    <a:pt x="0" y="0"/>
                  </a:moveTo>
                  <a:lnTo>
                    <a:pt x="4816592" y="0"/>
                  </a:lnTo>
                  <a:lnTo>
                    <a:pt x="4816592" y="1313274"/>
                  </a:lnTo>
                  <a:lnTo>
                    <a:pt x="0" y="1313274"/>
                  </a:lnTo>
                  <a:close/>
                </a:path>
              </a:pathLst>
            </a:custGeom>
            <a:solidFill>
              <a:srgbClr val="2D4D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816593" cy="139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2728" y="5937755"/>
            <a:ext cx="3712152" cy="37121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25134" y="5981793"/>
            <a:ext cx="3712152" cy="37121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13561" y="5981793"/>
            <a:ext cx="3712152" cy="371215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797029" y="5937755"/>
            <a:ext cx="3712152" cy="37121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273069" y="1028700"/>
            <a:ext cx="3074499" cy="3093836"/>
          </a:xfrm>
          <a:custGeom>
            <a:avLst/>
            <a:gdLst/>
            <a:ahLst/>
            <a:cxnLst/>
            <a:rect l="l" t="t" r="r" b="b"/>
            <a:pathLst>
              <a:path w="3074499" h="3093836">
                <a:moveTo>
                  <a:pt x="0" y="0"/>
                </a:moveTo>
                <a:lnTo>
                  <a:pt x="3074499" y="0"/>
                </a:lnTo>
                <a:lnTo>
                  <a:pt x="3074499" y="3093836"/>
                </a:lnTo>
                <a:lnTo>
                  <a:pt x="0" y="309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18405" y="1586225"/>
            <a:ext cx="9412873" cy="128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1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Limitations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8446" y="6799050"/>
            <a:ext cx="2960715" cy="234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Lack of month-level granularity</a:t>
            </a: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ctr">
              <a:lnSpc>
                <a:spcPts val="1120"/>
              </a:lnSpc>
            </a:pPr>
            <a:endParaRPr lang="en-US" sz="18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Limited our ability to detect short-term shifts in music listening behavior, hindering detailed time series analysis.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56753" y="6908939"/>
            <a:ext cx="2848913" cy="234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Limited computational power</a:t>
            </a:r>
          </a:p>
          <a:p>
            <a:pPr algn="ctr">
              <a:lnSpc>
                <a:spcPts val="1120"/>
              </a:lnSpc>
            </a:pPr>
            <a:endParaRPr lang="en-US" sz="1800" b="1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Text mining large volumes of lyrics was resource-intensive and time-consuming, slowing down the process.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8882" y="6358827"/>
            <a:ext cx="1905102" cy="67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6"/>
              </a:lnSpc>
              <a:spcBef>
                <a:spcPct val="0"/>
              </a:spcBef>
            </a:pPr>
            <a:r>
              <a:rPr lang="en-US" sz="3900" b="1" u="none" strike="noStrik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28659" y="6393545"/>
            <a:ext cx="1905102" cy="67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6"/>
              </a:lnSpc>
              <a:spcBef>
                <a:spcPct val="0"/>
              </a:spcBef>
            </a:pPr>
            <a:r>
              <a:rPr lang="en-US" sz="39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2</a:t>
            </a:r>
            <a:r>
              <a:rPr lang="en-US" sz="3900" b="1" u="none" strike="noStrik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71241" y="6358827"/>
            <a:ext cx="1905102" cy="67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6"/>
              </a:lnSpc>
              <a:spcBef>
                <a:spcPct val="0"/>
              </a:spcBef>
            </a:pPr>
            <a:r>
              <a:rPr lang="en-US" sz="39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3</a:t>
            </a:r>
            <a:r>
              <a:rPr lang="en-US" sz="3900" b="1" u="none" strike="noStrik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00554" y="6410135"/>
            <a:ext cx="1905102" cy="67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6"/>
              </a:lnSpc>
              <a:spcBef>
                <a:spcPct val="0"/>
              </a:spcBef>
            </a:pPr>
            <a:r>
              <a:rPr lang="en-US" sz="39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4.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33410" y="6911641"/>
            <a:ext cx="2839388" cy="2036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Small dataset</a:t>
            </a:r>
          </a:p>
          <a:p>
            <a:pPr algn="ctr">
              <a:lnSpc>
                <a:spcPts val="1120"/>
              </a:lnSpc>
            </a:pPr>
            <a:r>
              <a:rPr lang="en-US" sz="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Restricted prediction accuracy, increased the risk of overfitting, and reduced statistical power.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  <a:endParaRPr lang="en-US" sz="1799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099336" y="6999716"/>
            <a:ext cx="2848913" cy="194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Playlist Selection Bias</a:t>
            </a:r>
          </a:p>
          <a:p>
            <a:pPr algn="ctr">
              <a:lnSpc>
                <a:spcPts val="1120"/>
              </a:lnSpc>
            </a:pPr>
            <a:endParaRPr lang="en-US" sz="1800" b="1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3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dataset is based on Spotify’s Top 100 playlists, which reflect popularity but may be influenced by Spotify’s curation algorithms—introducing potential bias in which songs were included.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728838" y="9596425"/>
            <a:ext cx="170706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54403" y="1871782"/>
            <a:ext cx="6547676" cy="1375667"/>
            <a:chOff x="0" y="0"/>
            <a:chExt cx="1724491" cy="362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4491" cy="362316"/>
            </a:xfrm>
            <a:custGeom>
              <a:avLst/>
              <a:gdLst/>
              <a:ahLst/>
              <a:cxnLst/>
              <a:rect l="l" t="t" r="r" b="b"/>
              <a:pathLst>
                <a:path w="1724491" h="362316">
                  <a:moveTo>
                    <a:pt x="16553" y="0"/>
                  </a:moveTo>
                  <a:lnTo>
                    <a:pt x="1707937" y="0"/>
                  </a:lnTo>
                  <a:cubicBezTo>
                    <a:pt x="1712327" y="0"/>
                    <a:pt x="1716538" y="1744"/>
                    <a:pt x="1719642" y="4848"/>
                  </a:cubicBezTo>
                  <a:cubicBezTo>
                    <a:pt x="1722747" y="7953"/>
                    <a:pt x="1724491" y="12163"/>
                    <a:pt x="1724491" y="16553"/>
                  </a:cubicBezTo>
                  <a:lnTo>
                    <a:pt x="1724491" y="345762"/>
                  </a:lnTo>
                  <a:cubicBezTo>
                    <a:pt x="1724491" y="354904"/>
                    <a:pt x="1717079" y="362316"/>
                    <a:pt x="1707937" y="362316"/>
                  </a:cubicBezTo>
                  <a:lnTo>
                    <a:pt x="16553" y="362316"/>
                  </a:lnTo>
                  <a:cubicBezTo>
                    <a:pt x="12163" y="362316"/>
                    <a:pt x="7953" y="360572"/>
                    <a:pt x="4848" y="357467"/>
                  </a:cubicBezTo>
                  <a:cubicBezTo>
                    <a:pt x="1744" y="354363"/>
                    <a:pt x="0" y="350152"/>
                    <a:pt x="0" y="345762"/>
                  </a:cubicBezTo>
                  <a:lnTo>
                    <a:pt x="0" y="16553"/>
                  </a:lnTo>
                  <a:cubicBezTo>
                    <a:pt x="0" y="12163"/>
                    <a:pt x="1744" y="7953"/>
                    <a:pt x="4848" y="4848"/>
                  </a:cubicBezTo>
                  <a:cubicBezTo>
                    <a:pt x="7953" y="1744"/>
                    <a:pt x="12163" y="0"/>
                    <a:pt x="165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4D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724491" cy="448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For Streaming Platforms: </a:t>
              </a:r>
              <a:r>
                <a:rPr lang="en-US" sz="180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Curate mood-based playlists aligned with evolving emotional states (e.g., “soothing &amp; reflective” vs. “reclaiming joy”)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54403" y="3886581"/>
            <a:ext cx="6547676" cy="1376722"/>
            <a:chOff x="0" y="0"/>
            <a:chExt cx="1724491" cy="3625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4491" cy="362594"/>
            </a:xfrm>
            <a:custGeom>
              <a:avLst/>
              <a:gdLst/>
              <a:ahLst/>
              <a:cxnLst/>
              <a:rect l="l" t="t" r="r" b="b"/>
              <a:pathLst>
                <a:path w="1724491" h="362594">
                  <a:moveTo>
                    <a:pt x="16553" y="0"/>
                  </a:moveTo>
                  <a:lnTo>
                    <a:pt x="1707937" y="0"/>
                  </a:lnTo>
                  <a:cubicBezTo>
                    <a:pt x="1712327" y="0"/>
                    <a:pt x="1716538" y="1744"/>
                    <a:pt x="1719642" y="4848"/>
                  </a:cubicBezTo>
                  <a:cubicBezTo>
                    <a:pt x="1722747" y="7953"/>
                    <a:pt x="1724491" y="12163"/>
                    <a:pt x="1724491" y="16553"/>
                  </a:cubicBezTo>
                  <a:lnTo>
                    <a:pt x="1724491" y="346040"/>
                  </a:lnTo>
                  <a:cubicBezTo>
                    <a:pt x="1724491" y="355182"/>
                    <a:pt x="1717079" y="362594"/>
                    <a:pt x="1707937" y="362594"/>
                  </a:cubicBezTo>
                  <a:lnTo>
                    <a:pt x="16553" y="362594"/>
                  </a:lnTo>
                  <a:cubicBezTo>
                    <a:pt x="12163" y="362594"/>
                    <a:pt x="7953" y="360849"/>
                    <a:pt x="4848" y="357745"/>
                  </a:cubicBezTo>
                  <a:cubicBezTo>
                    <a:pt x="1744" y="354641"/>
                    <a:pt x="0" y="350430"/>
                    <a:pt x="0" y="346040"/>
                  </a:cubicBezTo>
                  <a:lnTo>
                    <a:pt x="0" y="16553"/>
                  </a:lnTo>
                  <a:cubicBezTo>
                    <a:pt x="0" y="12163"/>
                    <a:pt x="1744" y="7953"/>
                    <a:pt x="4848" y="4848"/>
                  </a:cubicBezTo>
                  <a:cubicBezTo>
                    <a:pt x="7953" y="1744"/>
                    <a:pt x="12163" y="0"/>
                    <a:pt x="165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4D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724491" cy="448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54403" y="5901479"/>
            <a:ext cx="6547676" cy="1376722"/>
            <a:chOff x="0" y="0"/>
            <a:chExt cx="1724491" cy="3625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24491" cy="362594"/>
            </a:xfrm>
            <a:custGeom>
              <a:avLst/>
              <a:gdLst/>
              <a:ahLst/>
              <a:cxnLst/>
              <a:rect l="l" t="t" r="r" b="b"/>
              <a:pathLst>
                <a:path w="1724491" h="362594">
                  <a:moveTo>
                    <a:pt x="16553" y="0"/>
                  </a:moveTo>
                  <a:lnTo>
                    <a:pt x="1707937" y="0"/>
                  </a:lnTo>
                  <a:cubicBezTo>
                    <a:pt x="1712327" y="0"/>
                    <a:pt x="1716538" y="1744"/>
                    <a:pt x="1719642" y="4848"/>
                  </a:cubicBezTo>
                  <a:cubicBezTo>
                    <a:pt x="1722747" y="7953"/>
                    <a:pt x="1724491" y="12163"/>
                    <a:pt x="1724491" y="16553"/>
                  </a:cubicBezTo>
                  <a:lnTo>
                    <a:pt x="1724491" y="346040"/>
                  </a:lnTo>
                  <a:cubicBezTo>
                    <a:pt x="1724491" y="355182"/>
                    <a:pt x="1717079" y="362594"/>
                    <a:pt x="1707937" y="362594"/>
                  </a:cubicBezTo>
                  <a:lnTo>
                    <a:pt x="16553" y="362594"/>
                  </a:lnTo>
                  <a:cubicBezTo>
                    <a:pt x="12163" y="362594"/>
                    <a:pt x="7953" y="360849"/>
                    <a:pt x="4848" y="357745"/>
                  </a:cubicBezTo>
                  <a:cubicBezTo>
                    <a:pt x="1744" y="354641"/>
                    <a:pt x="0" y="350430"/>
                    <a:pt x="0" y="346040"/>
                  </a:cubicBezTo>
                  <a:lnTo>
                    <a:pt x="0" y="16553"/>
                  </a:lnTo>
                  <a:cubicBezTo>
                    <a:pt x="0" y="12163"/>
                    <a:pt x="1744" y="7953"/>
                    <a:pt x="4848" y="4848"/>
                  </a:cubicBezTo>
                  <a:cubicBezTo>
                    <a:pt x="7953" y="1744"/>
                    <a:pt x="12163" y="0"/>
                    <a:pt x="165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4D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724491" cy="448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For Artists &amp; Producers:</a:t>
              </a:r>
              <a:r>
                <a:rPr lang="en-US" sz="180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 Emphasize emotional honesty and acoustic textures to align with listeners’ deeper post-pandemic values.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9657780" cy="10287000"/>
            <a:chOff x="0" y="0"/>
            <a:chExt cx="2543613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3613" cy="2709333"/>
            </a:xfrm>
            <a:custGeom>
              <a:avLst/>
              <a:gdLst/>
              <a:ahLst/>
              <a:cxnLst/>
              <a:rect l="l" t="t" r="r" b="b"/>
              <a:pathLst>
                <a:path w="2543613" h="2709333">
                  <a:moveTo>
                    <a:pt x="0" y="0"/>
                  </a:moveTo>
                  <a:lnTo>
                    <a:pt x="2543613" y="0"/>
                  </a:lnTo>
                  <a:lnTo>
                    <a:pt x="25436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D4D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543613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3732" y="223647"/>
            <a:ext cx="8115300" cy="128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732" y="2089192"/>
            <a:ext cx="6532529" cy="671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COVID-19 dis</a:t>
            </a:r>
            <a:r>
              <a:rPr lang="en-US" sz="1999" b="1" u="none" strike="noStrik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rupted music’s emotional and rhythmic patterns: </a:t>
            </a:r>
            <a:r>
              <a:rPr lang="en-US" sz="1999" u="none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Time series analysis revealed a sharp break in trends—valence rebounded (↑ joy, p = 0.0219) while danceability declined and remained low (p = 0.0014), suggesting lasting shifts in listener mood and movement.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b="1" u="none" strike="noStrik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Listeners split between introspection and celebration</a:t>
            </a:r>
            <a:r>
              <a:rPr lang="en-US" sz="1999" u="none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 Clustering showed two enduring emotional “tracks”—one calm and acoustic, one energetic and upbeat. Their separation narrowed during the pandemic, then widened again post-COVID.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b="1" u="none" strike="noStrik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Lyrics became more emotionally authentic: </a:t>
            </a:r>
            <a:r>
              <a:rPr lang="en-US" sz="1999" u="none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Sentiment analysis showed a rise in words tied to healing (trust, hope, joy), and post-pandemic lyrics became simpler, more emotionally grounded, and more popular when they expressed relatable resilience.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endParaRPr lang="en-US" sz="1999" u="none" strike="noStrike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54403" y="4040590"/>
            <a:ext cx="6547676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For Analysts &amp; Product Teams: </a:t>
            </a:r>
            <a:r>
              <a:rPr lang="en-US" sz="18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Track long-term shifts in lyrical sentiment and acoustic features to better anticipate changes in user taste.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654403" y="7916376"/>
            <a:ext cx="6547676" cy="1341924"/>
            <a:chOff x="0" y="0"/>
            <a:chExt cx="1724491" cy="3534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24491" cy="353429"/>
            </a:xfrm>
            <a:custGeom>
              <a:avLst/>
              <a:gdLst/>
              <a:ahLst/>
              <a:cxnLst/>
              <a:rect l="l" t="t" r="r" b="b"/>
              <a:pathLst>
                <a:path w="1724491" h="353429">
                  <a:moveTo>
                    <a:pt x="16553" y="0"/>
                  </a:moveTo>
                  <a:lnTo>
                    <a:pt x="1707937" y="0"/>
                  </a:lnTo>
                  <a:cubicBezTo>
                    <a:pt x="1712327" y="0"/>
                    <a:pt x="1716538" y="1744"/>
                    <a:pt x="1719642" y="4848"/>
                  </a:cubicBezTo>
                  <a:cubicBezTo>
                    <a:pt x="1722747" y="7953"/>
                    <a:pt x="1724491" y="12163"/>
                    <a:pt x="1724491" y="16553"/>
                  </a:cubicBezTo>
                  <a:lnTo>
                    <a:pt x="1724491" y="336875"/>
                  </a:lnTo>
                  <a:cubicBezTo>
                    <a:pt x="1724491" y="341265"/>
                    <a:pt x="1722747" y="345476"/>
                    <a:pt x="1719642" y="348580"/>
                  </a:cubicBezTo>
                  <a:cubicBezTo>
                    <a:pt x="1716538" y="351685"/>
                    <a:pt x="1712327" y="353429"/>
                    <a:pt x="1707937" y="353429"/>
                  </a:cubicBezTo>
                  <a:lnTo>
                    <a:pt x="16553" y="353429"/>
                  </a:lnTo>
                  <a:cubicBezTo>
                    <a:pt x="12163" y="353429"/>
                    <a:pt x="7953" y="351685"/>
                    <a:pt x="4848" y="348580"/>
                  </a:cubicBezTo>
                  <a:cubicBezTo>
                    <a:pt x="1744" y="345476"/>
                    <a:pt x="0" y="341265"/>
                    <a:pt x="0" y="336875"/>
                  </a:cubicBezTo>
                  <a:lnTo>
                    <a:pt x="0" y="16553"/>
                  </a:lnTo>
                  <a:cubicBezTo>
                    <a:pt x="0" y="12163"/>
                    <a:pt x="1744" y="7953"/>
                    <a:pt x="4848" y="4848"/>
                  </a:cubicBezTo>
                  <a:cubicBezTo>
                    <a:pt x="7953" y="1744"/>
                    <a:pt x="12163" y="0"/>
                    <a:pt x="165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4D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724491" cy="439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For AI &amp; Recommender Systems: </a:t>
              </a:r>
              <a:r>
                <a:rPr lang="en-US" sz="180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Integrate time-sensitive emotional modeling to adapt to large-scale social or cultural disruptions.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44304" y="8551653"/>
            <a:ext cx="8599696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i="1">
                <a:solidFill>
                  <a:srgbClr val="FFFF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The COVID-19 pandemic reshaped music’s emotional and rhythmic landscape, revealing lasting shifts in how people seek connection, comfort, and meaning through sound.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17035" y="345564"/>
            <a:ext cx="7622412" cy="105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2"/>
              </a:lnSpc>
            </a:pPr>
            <a:r>
              <a:rPr lang="en-US" sz="6600" b="1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Recommendations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655317" y="9596425"/>
            <a:ext cx="31774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1277600" y="4762500"/>
            <a:ext cx="6600523" cy="37250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8665" y="2937300"/>
            <a:ext cx="11411477" cy="2479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 YOU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825" y="5312310"/>
            <a:ext cx="11411477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Agrandir"/>
                <a:ea typeface="Agrandir"/>
                <a:cs typeface="Agrandir"/>
                <a:sym typeface="Agrandir"/>
              </a:rPr>
              <a:t>for your time and attention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616003"/>
            <a:chOff x="0" y="0"/>
            <a:chExt cx="4816593" cy="1479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79112"/>
            </a:xfrm>
            <a:custGeom>
              <a:avLst/>
              <a:gdLst/>
              <a:ahLst/>
              <a:cxnLst/>
              <a:rect l="l" t="t" r="r" b="b"/>
              <a:pathLst>
                <a:path w="4816592" h="1479112">
                  <a:moveTo>
                    <a:pt x="0" y="0"/>
                  </a:moveTo>
                  <a:lnTo>
                    <a:pt x="4816592" y="0"/>
                  </a:lnTo>
                  <a:lnTo>
                    <a:pt x="4816592" y="1479112"/>
                  </a:lnTo>
                  <a:lnTo>
                    <a:pt x="0" y="1479112"/>
                  </a:lnTo>
                  <a:close/>
                </a:path>
              </a:pathLst>
            </a:custGeom>
            <a:solidFill>
              <a:srgbClr val="2D4D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816593" cy="1564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66844" y="6235128"/>
            <a:ext cx="1368843" cy="1341466"/>
          </a:xfrm>
          <a:custGeom>
            <a:avLst/>
            <a:gdLst/>
            <a:ahLst/>
            <a:cxnLst/>
            <a:rect l="l" t="t" r="r" b="b"/>
            <a:pathLst>
              <a:path w="1368843" h="1341466">
                <a:moveTo>
                  <a:pt x="0" y="0"/>
                </a:moveTo>
                <a:lnTo>
                  <a:pt x="1368844" y="0"/>
                </a:lnTo>
                <a:lnTo>
                  <a:pt x="1368844" y="1341466"/>
                </a:lnTo>
                <a:lnTo>
                  <a:pt x="0" y="1341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49993" y="6235128"/>
            <a:ext cx="953306" cy="1193497"/>
          </a:xfrm>
          <a:custGeom>
            <a:avLst/>
            <a:gdLst/>
            <a:ahLst/>
            <a:cxnLst/>
            <a:rect l="l" t="t" r="r" b="b"/>
            <a:pathLst>
              <a:path w="953306" h="1193497">
                <a:moveTo>
                  <a:pt x="0" y="0"/>
                </a:moveTo>
                <a:lnTo>
                  <a:pt x="953306" y="0"/>
                </a:lnTo>
                <a:lnTo>
                  <a:pt x="953306" y="1193498"/>
                </a:lnTo>
                <a:lnTo>
                  <a:pt x="0" y="1193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776657" y="6474087"/>
            <a:ext cx="1008911" cy="779613"/>
          </a:xfrm>
          <a:custGeom>
            <a:avLst/>
            <a:gdLst/>
            <a:ahLst/>
            <a:cxnLst/>
            <a:rect l="l" t="t" r="r" b="b"/>
            <a:pathLst>
              <a:path w="1008911" h="779613">
                <a:moveTo>
                  <a:pt x="0" y="0"/>
                </a:moveTo>
                <a:lnTo>
                  <a:pt x="1008911" y="0"/>
                </a:lnTo>
                <a:lnTo>
                  <a:pt x="1008911" y="779613"/>
                </a:lnTo>
                <a:lnTo>
                  <a:pt x="0" y="77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78967" y="1643375"/>
            <a:ext cx="2757682" cy="3240866"/>
          </a:xfrm>
          <a:custGeom>
            <a:avLst/>
            <a:gdLst/>
            <a:ahLst/>
            <a:cxnLst/>
            <a:rect l="l" t="t" r="r" b="b"/>
            <a:pathLst>
              <a:path w="2757682" h="3240866">
                <a:moveTo>
                  <a:pt x="0" y="0"/>
                </a:moveTo>
                <a:lnTo>
                  <a:pt x="2757682" y="0"/>
                </a:lnTo>
                <a:lnTo>
                  <a:pt x="2757682" y="3240866"/>
                </a:lnTo>
                <a:lnTo>
                  <a:pt x="0" y="32408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75775" y="2501137"/>
            <a:ext cx="364066" cy="369440"/>
          </a:xfrm>
          <a:custGeom>
            <a:avLst/>
            <a:gdLst/>
            <a:ahLst/>
            <a:cxnLst/>
            <a:rect l="l" t="t" r="r" b="b"/>
            <a:pathLst>
              <a:path w="364066" h="369440">
                <a:moveTo>
                  <a:pt x="0" y="0"/>
                </a:moveTo>
                <a:lnTo>
                  <a:pt x="364066" y="0"/>
                </a:lnTo>
                <a:lnTo>
                  <a:pt x="364066" y="369439"/>
                </a:lnTo>
                <a:lnTo>
                  <a:pt x="0" y="3694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205592" y="2501137"/>
            <a:ext cx="315199" cy="362819"/>
          </a:xfrm>
          <a:custGeom>
            <a:avLst/>
            <a:gdLst/>
            <a:ahLst/>
            <a:cxnLst/>
            <a:rect l="l" t="t" r="r" b="b"/>
            <a:pathLst>
              <a:path w="315199" h="362819">
                <a:moveTo>
                  <a:pt x="0" y="0"/>
                </a:moveTo>
                <a:lnTo>
                  <a:pt x="315199" y="0"/>
                </a:lnTo>
                <a:lnTo>
                  <a:pt x="315199" y="362818"/>
                </a:lnTo>
                <a:lnTo>
                  <a:pt x="0" y="3628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971550"/>
            <a:ext cx="12389383" cy="128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Research 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76081" y="674370"/>
            <a:ext cx="4183219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Introduction and Research Questions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4025" y="6786382"/>
            <a:ext cx="4122393" cy="79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5"/>
              </a:lnSpc>
              <a:spcBef>
                <a:spcPct val="0"/>
              </a:spcBef>
            </a:pPr>
            <a:r>
              <a:rPr lang="en-US" sz="148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Did the COVID-19 pandemic influence the popularity of music genres on platforms like Spotify?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44025" y="8014744"/>
            <a:ext cx="3849061" cy="96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1"/>
              </a:lnSpc>
              <a:spcBef>
                <a:spcPct val="0"/>
              </a:spcBef>
            </a:pPr>
            <a:r>
              <a:rPr lang="en-US" sz="3027" b="1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Impact on Music Consumption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09393" y="6847962"/>
            <a:ext cx="3870294" cy="75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sz="1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What changes occurred in the musical characteristics of songs (e.g., energy, rhythm, modality) during and after the pandemic?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09393" y="7953049"/>
            <a:ext cx="3511779" cy="96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4"/>
              </a:lnSpc>
              <a:spcBef>
                <a:spcPct val="0"/>
              </a:spcBef>
            </a:pPr>
            <a:r>
              <a:rPr lang="en-US" sz="3030" b="1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Changes in Musical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5850" y="2784851"/>
            <a:ext cx="9958418" cy="139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COVID-19 pandemic altered music preferences, influencing genres, characteristics, and lyrics. Our research explores these changes during and after the pandemic.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61" y="6776857"/>
            <a:ext cx="3870294" cy="75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8"/>
              </a:lnSpc>
              <a:spcBef>
                <a:spcPct val="0"/>
              </a:spcBef>
            </a:pPr>
            <a:r>
              <a:rPr lang="en-US" sz="1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Did the emotional tone and lyrical content of popular songs change as a result of COVID-19?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22661" y="7953049"/>
            <a:ext cx="2810407" cy="96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4"/>
              </a:lnSpc>
              <a:spcBef>
                <a:spcPct val="0"/>
              </a:spcBef>
            </a:pPr>
            <a:r>
              <a:rPr lang="en-US" sz="3030" b="1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Shift in Lyrical Themes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59974" y="9648318"/>
            <a:ext cx="135136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4031"/>
            <a:ext cx="8182010" cy="10287000"/>
            <a:chOff x="0" y="0"/>
            <a:chExt cx="21549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4933" cy="2709333"/>
            </a:xfrm>
            <a:custGeom>
              <a:avLst/>
              <a:gdLst/>
              <a:ahLst/>
              <a:cxnLst/>
              <a:rect l="l" t="t" r="r" b="b"/>
              <a:pathLst>
                <a:path w="2154933" h="2709333">
                  <a:moveTo>
                    <a:pt x="0" y="0"/>
                  </a:moveTo>
                  <a:lnTo>
                    <a:pt x="2154933" y="0"/>
                  </a:lnTo>
                  <a:lnTo>
                    <a:pt x="2154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D4D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154933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98858" y="2618648"/>
            <a:ext cx="819426" cy="615314"/>
          </a:xfrm>
          <a:custGeom>
            <a:avLst/>
            <a:gdLst/>
            <a:ahLst/>
            <a:cxnLst/>
            <a:rect l="l" t="t" r="r" b="b"/>
            <a:pathLst>
              <a:path w="819426" h="615314">
                <a:moveTo>
                  <a:pt x="0" y="0"/>
                </a:moveTo>
                <a:lnTo>
                  <a:pt x="819426" y="0"/>
                </a:lnTo>
                <a:lnTo>
                  <a:pt x="819426" y="615314"/>
                </a:lnTo>
                <a:lnTo>
                  <a:pt x="0" y="61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2967904"/>
            <a:ext cx="741667" cy="741667"/>
          </a:xfrm>
          <a:custGeom>
            <a:avLst/>
            <a:gdLst/>
            <a:ahLst/>
            <a:cxnLst/>
            <a:rect l="l" t="t" r="r" b="b"/>
            <a:pathLst>
              <a:path w="741667" h="741667">
                <a:moveTo>
                  <a:pt x="0" y="0"/>
                </a:moveTo>
                <a:lnTo>
                  <a:pt x="741667" y="0"/>
                </a:lnTo>
                <a:lnTo>
                  <a:pt x="741667" y="741667"/>
                </a:lnTo>
                <a:lnTo>
                  <a:pt x="0" y="741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273288" y="2915862"/>
            <a:ext cx="821313" cy="821313"/>
          </a:xfrm>
          <a:custGeom>
            <a:avLst/>
            <a:gdLst/>
            <a:ahLst/>
            <a:cxnLst/>
            <a:rect l="l" t="t" r="r" b="b"/>
            <a:pathLst>
              <a:path w="821313" h="821313">
                <a:moveTo>
                  <a:pt x="0" y="0"/>
                </a:moveTo>
                <a:lnTo>
                  <a:pt x="821313" y="0"/>
                </a:lnTo>
                <a:lnTo>
                  <a:pt x="821313" y="821313"/>
                </a:lnTo>
                <a:lnTo>
                  <a:pt x="0" y="821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201936" y="3473040"/>
            <a:ext cx="756458" cy="714853"/>
          </a:xfrm>
          <a:custGeom>
            <a:avLst/>
            <a:gdLst/>
            <a:ahLst/>
            <a:cxnLst/>
            <a:rect l="l" t="t" r="r" b="b"/>
            <a:pathLst>
              <a:path w="756458" h="714853">
                <a:moveTo>
                  <a:pt x="0" y="0"/>
                </a:moveTo>
                <a:lnTo>
                  <a:pt x="756458" y="0"/>
                </a:lnTo>
                <a:lnTo>
                  <a:pt x="756458" y="714853"/>
                </a:lnTo>
                <a:lnTo>
                  <a:pt x="0" y="7148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009172" y="5061248"/>
            <a:ext cx="642937" cy="642937"/>
          </a:xfrm>
          <a:custGeom>
            <a:avLst/>
            <a:gdLst/>
            <a:ahLst/>
            <a:cxnLst/>
            <a:rect l="l" t="t" r="r" b="b"/>
            <a:pathLst>
              <a:path w="642937" h="642937">
                <a:moveTo>
                  <a:pt x="0" y="0"/>
                </a:moveTo>
                <a:lnTo>
                  <a:pt x="642938" y="0"/>
                </a:lnTo>
                <a:lnTo>
                  <a:pt x="642938" y="642937"/>
                </a:lnTo>
                <a:lnTo>
                  <a:pt x="0" y="6429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20690" y="2979951"/>
            <a:ext cx="603440" cy="867619"/>
          </a:xfrm>
          <a:custGeom>
            <a:avLst/>
            <a:gdLst/>
            <a:ahLst/>
            <a:cxnLst/>
            <a:rect l="l" t="t" r="r" b="b"/>
            <a:pathLst>
              <a:path w="603440" h="867619">
                <a:moveTo>
                  <a:pt x="0" y="0"/>
                </a:moveTo>
                <a:lnTo>
                  <a:pt x="603441" y="0"/>
                </a:lnTo>
                <a:lnTo>
                  <a:pt x="603441" y="867619"/>
                </a:lnTo>
                <a:lnTo>
                  <a:pt x="0" y="8676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666578" y="4588389"/>
            <a:ext cx="1532588" cy="521080"/>
          </a:xfrm>
          <a:custGeom>
            <a:avLst/>
            <a:gdLst/>
            <a:ahLst/>
            <a:cxnLst/>
            <a:rect l="l" t="t" r="r" b="b"/>
            <a:pathLst>
              <a:path w="1532588" h="521080">
                <a:moveTo>
                  <a:pt x="0" y="0"/>
                </a:moveTo>
                <a:lnTo>
                  <a:pt x="1532588" y="0"/>
                </a:lnTo>
                <a:lnTo>
                  <a:pt x="1532588" y="521080"/>
                </a:lnTo>
                <a:lnTo>
                  <a:pt x="0" y="5210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65157" y="210347"/>
            <a:ext cx="7063449" cy="2274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1">
                <a:solidFill>
                  <a:srgbClr val="FFF5EA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Data Features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6280704" y="2019463"/>
            <a:ext cx="694721" cy="729366"/>
          </a:xfrm>
          <a:custGeom>
            <a:avLst/>
            <a:gdLst/>
            <a:ahLst/>
            <a:cxnLst/>
            <a:rect l="l" t="t" r="r" b="b"/>
            <a:pathLst>
              <a:path w="694721" h="729366">
                <a:moveTo>
                  <a:pt x="0" y="0"/>
                </a:moveTo>
                <a:lnTo>
                  <a:pt x="694721" y="0"/>
                </a:lnTo>
                <a:lnTo>
                  <a:pt x="694721" y="729366"/>
                </a:lnTo>
                <a:lnTo>
                  <a:pt x="0" y="7293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874810" y="1685197"/>
            <a:ext cx="1128853" cy="1102042"/>
          </a:xfrm>
          <a:custGeom>
            <a:avLst/>
            <a:gdLst/>
            <a:ahLst/>
            <a:cxnLst/>
            <a:rect l="l" t="t" r="r" b="b"/>
            <a:pathLst>
              <a:path w="1128853" h="1102042">
                <a:moveTo>
                  <a:pt x="0" y="0"/>
                </a:moveTo>
                <a:lnTo>
                  <a:pt x="1128853" y="0"/>
                </a:lnTo>
                <a:lnTo>
                  <a:pt x="1128853" y="1102043"/>
                </a:lnTo>
                <a:lnTo>
                  <a:pt x="0" y="110204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682179" y="5567303"/>
            <a:ext cx="1163245" cy="1160336"/>
          </a:xfrm>
          <a:custGeom>
            <a:avLst/>
            <a:gdLst/>
            <a:ahLst/>
            <a:cxnLst/>
            <a:rect l="l" t="t" r="r" b="b"/>
            <a:pathLst>
              <a:path w="1163245" h="1160336">
                <a:moveTo>
                  <a:pt x="0" y="0"/>
                </a:moveTo>
                <a:lnTo>
                  <a:pt x="1163245" y="0"/>
                </a:lnTo>
                <a:lnTo>
                  <a:pt x="1163245" y="1160336"/>
                </a:lnTo>
                <a:lnTo>
                  <a:pt x="0" y="116033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845424" y="5109469"/>
            <a:ext cx="573969" cy="1065371"/>
          </a:xfrm>
          <a:custGeom>
            <a:avLst/>
            <a:gdLst/>
            <a:ahLst/>
            <a:cxnLst/>
            <a:rect l="l" t="t" r="r" b="b"/>
            <a:pathLst>
              <a:path w="573969" h="1065371">
                <a:moveTo>
                  <a:pt x="0" y="0"/>
                </a:moveTo>
                <a:lnTo>
                  <a:pt x="573968" y="0"/>
                </a:lnTo>
                <a:lnTo>
                  <a:pt x="573968" y="1065371"/>
                </a:lnTo>
                <a:lnTo>
                  <a:pt x="0" y="1065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434307" y="4724682"/>
            <a:ext cx="574866" cy="950191"/>
          </a:xfrm>
          <a:custGeom>
            <a:avLst/>
            <a:gdLst/>
            <a:ahLst/>
            <a:cxnLst/>
            <a:rect l="l" t="t" r="r" b="b"/>
            <a:pathLst>
              <a:path w="574866" h="950191">
                <a:moveTo>
                  <a:pt x="0" y="0"/>
                </a:moveTo>
                <a:lnTo>
                  <a:pt x="574865" y="0"/>
                </a:lnTo>
                <a:lnTo>
                  <a:pt x="574865" y="950191"/>
                </a:lnTo>
                <a:lnTo>
                  <a:pt x="0" y="95019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65157" y="4588389"/>
            <a:ext cx="1212256" cy="1086484"/>
          </a:xfrm>
          <a:custGeom>
            <a:avLst/>
            <a:gdLst/>
            <a:ahLst/>
            <a:cxnLst/>
            <a:rect l="l" t="t" r="r" b="b"/>
            <a:pathLst>
              <a:path w="1212256" h="1086484">
                <a:moveTo>
                  <a:pt x="0" y="0"/>
                </a:moveTo>
                <a:lnTo>
                  <a:pt x="1212256" y="0"/>
                </a:lnTo>
                <a:lnTo>
                  <a:pt x="1212256" y="1086484"/>
                </a:lnTo>
                <a:lnTo>
                  <a:pt x="0" y="108648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20690" y="5336548"/>
            <a:ext cx="2194848" cy="367637"/>
          </a:xfrm>
          <a:custGeom>
            <a:avLst/>
            <a:gdLst/>
            <a:ahLst/>
            <a:cxnLst/>
            <a:rect l="l" t="t" r="r" b="b"/>
            <a:pathLst>
              <a:path w="2194848" h="367637">
                <a:moveTo>
                  <a:pt x="0" y="0"/>
                </a:moveTo>
                <a:lnTo>
                  <a:pt x="2194848" y="0"/>
                </a:lnTo>
                <a:lnTo>
                  <a:pt x="2194848" y="367637"/>
                </a:lnTo>
                <a:lnTo>
                  <a:pt x="0" y="36763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557588" y="3858269"/>
            <a:ext cx="1052138" cy="487929"/>
          </a:xfrm>
          <a:custGeom>
            <a:avLst/>
            <a:gdLst/>
            <a:ahLst/>
            <a:cxnLst/>
            <a:rect l="l" t="t" r="r" b="b"/>
            <a:pathLst>
              <a:path w="1052138" h="487929">
                <a:moveTo>
                  <a:pt x="0" y="0"/>
                </a:moveTo>
                <a:lnTo>
                  <a:pt x="1052138" y="0"/>
                </a:lnTo>
                <a:lnTo>
                  <a:pt x="1052138" y="487929"/>
                </a:lnTo>
                <a:lnTo>
                  <a:pt x="0" y="48792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924131" y="3641604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Track ID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69107" y="4384298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Track Name</a:t>
            </a:r>
          </a:p>
        </p:txBody>
      </p:sp>
      <p:sp>
        <p:nvSpPr>
          <p:cNvPr id="23" name="Freeform 23"/>
          <p:cNvSpPr/>
          <p:nvPr/>
        </p:nvSpPr>
        <p:spPr>
          <a:xfrm>
            <a:off x="2960562" y="3708279"/>
            <a:ext cx="718221" cy="852488"/>
          </a:xfrm>
          <a:custGeom>
            <a:avLst/>
            <a:gdLst/>
            <a:ahLst/>
            <a:cxnLst/>
            <a:rect l="l" t="t" r="r" b="b"/>
            <a:pathLst>
              <a:path w="718221" h="852488">
                <a:moveTo>
                  <a:pt x="0" y="0"/>
                </a:moveTo>
                <a:lnTo>
                  <a:pt x="718221" y="0"/>
                </a:lnTo>
                <a:lnTo>
                  <a:pt x="718221" y="852487"/>
                </a:lnTo>
                <a:lnTo>
                  <a:pt x="0" y="85248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1"/>
          <a:srcRect/>
          <a:stretch>
            <a:fillRect/>
          </a:stretch>
        </p:blipFill>
        <p:spPr>
          <a:xfrm>
            <a:off x="5193947" y="5629769"/>
            <a:ext cx="781604" cy="1078075"/>
          </a:xfrm>
          <a:prstGeom prst="rect">
            <a:avLst/>
          </a:prstGeom>
        </p:spPr>
      </p:pic>
      <p:sp>
        <p:nvSpPr>
          <p:cNvPr id="25" name="Freeform 25"/>
          <p:cNvSpPr/>
          <p:nvPr/>
        </p:nvSpPr>
        <p:spPr>
          <a:xfrm>
            <a:off x="622411" y="6707844"/>
            <a:ext cx="967292" cy="779109"/>
          </a:xfrm>
          <a:custGeom>
            <a:avLst/>
            <a:gdLst/>
            <a:ahLst/>
            <a:cxnLst/>
            <a:rect l="l" t="t" r="r" b="b"/>
            <a:pathLst>
              <a:path w="967292" h="779109">
                <a:moveTo>
                  <a:pt x="0" y="0"/>
                </a:moveTo>
                <a:lnTo>
                  <a:pt x="967291" y="0"/>
                </a:lnTo>
                <a:lnTo>
                  <a:pt x="967291" y="779109"/>
                </a:lnTo>
                <a:lnTo>
                  <a:pt x="0" y="77910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3036143" y="6975289"/>
            <a:ext cx="1096265" cy="852346"/>
          </a:xfrm>
          <a:custGeom>
            <a:avLst/>
            <a:gdLst/>
            <a:ahLst/>
            <a:cxnLst/>
            <a:rect l="l" t="t" r="r" b="b"/>
            <a:pathLst>
              <a:path w="1096265" h="852346">
                <a:moveTo>
                  <a:pt x="0" y="0"/>
                </a:moveTo>
                <a:lnTo>
                  <a:pt x="1096265" y="0"/>
                </a:lnTo>
                <a:lnTo>
                  <a:pt x="1096265" y="852346"/>
                </a:lnTo>
                <a:lnTo>
                  <a:pt x="0" y="852346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589702" y="7987111"/>
            <a:ext cx="747314" cy="747314"/>
          </a:xfrm>
          <a:custGeom>
            <a:avLst/>
            <a:gdLst/>
            <a:ahLst/>
            <a:cxnLst/>
            <a:rect l="l" t="t" r="r" b="b"/>
            <a:pathLst>
              <a:path w="747314" h="747314">
                <a:moveTo>
                  <a:pt x="0" y="0"/>
                </a:moveTo>
                <a:lnTo>
                  <a:pt x="747314" y="0"/>
                </a:lnTo>
                <a:lnTo>
                  <a:pt x="747314" y="747314"/>
                </a:lnTo>
                <a:lnTo>
                  <a:pt x="0" y="747314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87570" y="9362577"/>
            <a:ext cx="1682260" cy="395331"/>
          </a:xfrm>
          <a:custGeom>
            <a:avLst/>
            <a:gdLst/>
            <a:ahLst/>
            <a:cxnLst/>
            <a:rect l="l" t="t" r="r" b="b"/>
            <a:pathLst>
              <a:path w="1682260" h="395331">
                <a:moveTo>
                  <a:pt x="0" y="0"/>
                </a:moveTo>
                <a:lnTo>
                  <a:pt x="1682260" y="0"/>
                </a:lnTo>
                <a:lnTo>
                  <a:pt x="1682260" y="395331"/>
                </a:lnTo>
                <a:lnTo>
                  <a:pt x="0" y="39533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6750105" y="6334003"/>
            <a:ext cx="1467142" cy="854610"/>
          </a:xfrm>
          <a:custGeom>
            <a:avLst/>
            <a:gdLst/>
            <a:ahLst/>
            <a:cxnLst/>
            <a:rect l="l" t="t" r="r" b="b"/>
            <a:pathLst>
              <a:path w="1467142" h="854610">
                <a:moveTo>
                  <a:pt x="0" y="0"/>
                </a:moveTo>
                <a:lnTo>
                  <a:pt x="1467142" y="0"/>
                </a:lnTo>
                <a:lnTo>
                  <a:pt x="1467142" y="854610"/>
                </a:lnTo>
                <a:lnTo>
                  <a:pt x="0" y="85461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1"/>
          <a:srcRect/>
          <a:stretch>
            <a:fillRect/>
          </a:stretch>
        </p:blipFill>
        <p:spPr>
          <a:xfrm>
            <a:off x="2596247" y="9460230"/>
            <a:ext cx="931035" cy="363104"/>
          </a:xfrm>
          <a:prstGeom prst="rect">
            <a:avLst/>
          </a:prstGeom>
        </p:spPr>
      </p:pic>
      <p:sp>
        <p:nvSpPr>
          <p:cNvPr id="31" name="Freeform 31"/>
          <p:cNvSpPr/>
          <p:nvPr/>
        </p:nvSpPr>
        <p:spPr>
          <a:xfrm>
            <a:off x="3263801" y="9048740"/>
            <a:ext cx="805470" cy="854610"/>
          </a:xfrm>
          <a:custGeom>
            <a:avLst/>
            <a:gdLst/>
            <a:ahLst/>
            <a:cxnLst/>
            <a:rect l="l" t="t" r="r" b="b"/>
            <a:pathLst>
              <a:path w="805470" h="854610">
                <a:moveTo>
                  <a:pt x="0" y="0"/>
                </a:moveTo>
                <a:lnTo>
                  <a:pt x="805470" y="0"/>
                </a:lnTo>
                <a:lnTo>
                  <a:pt x="805470" y="854610"/>
                </a:lnTo>
                <a:lnTo>
                  <a:pt x="0" y="85461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4193553" y="8439140"/>
            <a:ext cx="946050" cy="523875"/>
          </a:xfrm>
          <a:custGeom>
            <a:avLst/>
            <a:gdLst/>
            <a:ahLst/>
            <a:cxnLst/>
            <a:rect l="l" t="t" r="r" b="b"/>
            <a:pathLst>
              <a:path w="946050" h="523875">
                <a:moveTo>
                  <a:pt x="0" y="0"/>
                </a:moveTo>
                <a:lnTo>
                  <a:pt x="946050" y="0"/>
                </a:lnTo>
                <a:lnTo>
                  <a:pt x="946050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6799367" y="9014859"/>
            <a:ext cx="624215" cy="893546"/>
          </a:xfrm>
          <a:custGeom>
            <a:avLst/>
            <a:gdLst/>
            <a:ahLst/>
            <a:cxnLst/>
            <a:rect l="l" t="t" r="r" b="b"/>
            <a:pathLst>
              <a:path w="624215" h="893546">
                <a:moveTo>
                  <a:pt x="0" y="0"/>
                </a:moveTo>
                <a:lnTo>
                  <a:pt x="624215" y="0"/>
                </a:lnTo>
                <a:lnTo>
                  <a:pt x="624215" y="893546"/>
                </a:lnTo>
                <a:lnTo>
                  <a:pt x="0" y="893546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6343778" y="9002078"/>
            <a:ext cx="526751" cy="854610"/>
          </a:xfrm>
          <a:custGeom>
            <a:avLst/>
            <a:gdLst/>
            <a:ahLst/>
            <a:cxnLst/>
            <a:rect l="l" t="t" r="r" b="b"/>
            <a:pathLst>
              <a:path w="526751" h="854610">
                <a:moveTo>
                  <a:pt x="0" y="0"/>
                </a:moveTo>
                <a:lnTo>
                  <a:pt x="526750" y="0"/>
                </a:lnTo>
                <a:lnTo>
                  <a:pt x="526750" y="854610"/>
                </a:lnTo>
                <a:lnTo>
                  <a:pt x="0" y="854610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5522465" y="7318189"/>
            <a:ext cx="812457" cy="1053429"/>
          </a:xfrm>
          <a:custGeom>
            <a:avLst/>
            <a:gdLst/>
            <a:ahLst/>
            <a:cxnLst/>
            <a:rect l="l" t="t" r="r" b="b"/>
            <a:pathLst>
              <a:path w="812457" h="1053429">
                <a:moveTo>
                  <a:pt x="0" y="0"/>
                </a:moveTo>
                <a:lnTo>
                  <a:pt x="812457" y="0"/>
                </a:lnTo>
                <a:lnTo>
                  <a:pt x="812457" y="1053429"/>
                </a:lnTo>
                <a:lnTo>
                  <a:pt x="0" y="1053429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6402933" y="2682154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Artist Genre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402933" y="5608198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Artist ID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382035" y="7592717"/>
            <a:ext cx="3466579" cy="906058"/>
            <a:chOff x="0" y="0"/>
            <a:chExt cx="913008" cy="23863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13008" cy="238632"/>
            </a:xfrm>
            <a:custGeom>
              <a:avLst/>
              <a:gdLst/>
              <a:ahLst/>
              <a:cxnLst/>
              <a:rect l="l" t="t" r="r" b="b"/>
              <a:pathLst>
                <a:path w="913008" h="238632">
                  <a:moveTo>
                    <a:pt x="82632" y="0"/>
                  </a:moveTo>
                  <a:lnTo>
                    <a:pt x="830376" y="0"/>
                  </a:lnTo>
                  <a:cubicBezTo>
                    <a:pt x="852292" y="0"/>
                    <a:pt x="873309" y="8706"/>
                    <a:pt x="888806" y="24202"/>
                  </a:cubicBezTo>
                  <a:cubicBezTo>
                    <a:pt x="904303" y="39699"/>
                    <a:pt x="913008" y="60717"/>
                    <a:pt x="913008" y="82632"/>
                  </a:cubicBezTo>
                  <a:lnTo>
                    <a:pt x="913008" y="156000"/>
                  </a:lnTo>
                  <a:cubicBezTo>
                    <a:pt x="913008" y="201637"/>
                    <a:pt x="876013" y="238632"/>
                    <a:pt x="830376" y="238632"/>
                  </a:cubicBezTo>
                  <a:lnTo>
                    <a:pt x="82632" y="238632"/>
                  </a:lnTo>
                  <a:cubicBezTo>
                    <a:pt x="60717" y="238632"/>
                    <a:pt x="39699" y="229927"/>
                    <a:pt x="24202" y="214430"/>
                  </a:cubicBezTo>
                  <a:cubicBezTo>
                    <a:pt x="8706" y="198934"/>
                    <a:pt x="0" y="177916"/>
                    <a:pt x="0" y="156000"/>
                  </a:cubicBezTo>
                  <a:lnTo>
                    <a:pt x="0" y="82632"/>
                  </a:lnTo>
                  <a:cubicBezTo>
                    <a:pt x="0" y="36996"/>
                    <a:pt x="36996" y="0"/>
                    <a:pt x="8263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D4D3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913008" cy="324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477914" y="5150644"/>
            <a:ext cx="3466579" cy="906058"/>
            <a:chOff x="0" y="0"/>
            <a:chExt cx="913008" cy="23863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13008" cy="238632"/>
            </a:xfrm>
            <a:custGeom>
              <a:avLst/>
              <a:gdLst/>
              <a:ahLst/>
              <a:cxnLst/>
              <a:rect l="l" t="t" r="r" b="b"/>
              <a:pathLst>
                <a:path w="913008" h="238632">
                  <a:moveTo>
                    <a:pt x="82632" y="0"/>
                  </a:moveTo>
                  <a:lnTo>
                    <a:pt x="830376" y="0"/>
                  </a:lnTo>
                  <a:cubicBezTo>
                    <a:pt x="852292" y="0"/>
                    <a:pt x="873309" y="8706"/>
                    <a:pt x="888806" y="24202"/>
                  </a:cubicBezTo>
                  <a:cubicBezTo>
                    <a:pt x="904303" y="39699"/>
                    <a:pt x="913008" y="60717"/>
                    <a:pt x="913008" y="82632"/>
                  </a:cubicBezTo>
                  <a:lnTo>
                    <a:pt x="913008" y="156000"/>
                  </a:lnTo>
                  <a:cubicBezTo>
                    <a:pt x="913008" y="201637"/>
                    <a:pt x="876013" y="238632"/>
                    <a:pt x="830376" y="238632"/>
                  </a:cubicBezTo>
                  <a:lnTo>
                    <a:pt x="82632" y="238632"/>
                  </a:lnTo>
                  <a:cubicBezTo>
                    <a:pt x="60717" y="238632"/>
                    <a:pt x="39699" y="229927"/>
                    <a:pt x="24202" y="214430"/>
                  </a:cubicBezTo>
                  <a:cubicBezTo>
                    <a:pt x="8706" y="198934"/>
                    <a:pt x="0" y="177916"/>
                    <a:pt x="0" y="156000"/>
                  </a:cubicBezTo>
                  <a:lnTo>
                    <a:pt x="0" y="82632"/>
                  </a:lnTo>
                  <a:cubicBezTo>
                    <a:pt x="0" y="36996"/>
                    <a:pt x="36996" y="0"/>
                    <a:pt x="8263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D4D3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913008" cy="324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477914" y="2666853"/>
            <a:ext cx="3466579" cy="906058"/>
            <a:chOff x="0" y="0"/>
            <a:chExt cx="913008" cy="23863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13008" cy="238632"/>
            </a:xfrm>
            <a:custGeom>
              <a:avLst/>
              <a:gdLst/>
              <a:ahLst/>
              <a:cxnLst/>
              <a:rect l="l" t="t" r="r" b="b"/>
              <a:pathLst>
                <a:path w="913008" h="238632">
                  <a:moveTo>
                    <a:pt x="82632" y="0"/>
                  </a:moveTo>
                  <a:lnTo>
                    <a:pt x="830376" y="0"/>
                  </a:lnTo>
                  <a:cubicBezTo>
                    <a:pt x="852292" y="0"/>
                    <a:pt x="873309" y="8706"/>
                    <a:pt x="888806" y="24202"/>
                  </a:cubicBezTo>
                  <a:cubicBezTo>
                    <a:pt x="904303" y="39699"/>
                    <a:pt x="913008" y="60717"/>
                    <a:pt x="913008" y="82632"/>
                  </a:cubicBezTo>
                  <a:lnTo>
                    <a:pt x="913008" y="156000"/>
                  </a:lnTo>
                  <a:cubicBezTo>
                    <a:pt x="913008" y="201637"/>
                    <a:pt x="876013" y="238632"/>
                    <a:pt x="830376" y="238632"/>
                  </a:cubicBezTo>
                  <a:lnTo>
                    <a:pt x="82632" y="238632"/>
                  </a:lnTo>
                  <a:cubicBezTo>
                    <a:pt x="60717" y="238632"/>
                    <a:pt x="39699" y="229927"/>
                    <a:pt x="24202" y="214430"/>
                  </a:cubicBezTo>
                  <a:cubicBezTo>
                    <a:pt x="8706" y="198934"/>
                    <a:pt x="0" y="177916"/>
                    <a:pt x="0" y="156000"/>
                  </a:cubicBezTo>
                  <a:lnTo>
                    <a:pt x="0" y="82632"/>
                  </a:lnTo>
                  <a:cubicBezTo>
                    <a:pt x="0" y="36996"/>
                    <a:pt x="36996" y="0"/>
                    <a:pt x="8263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D4D3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85725"/>
              <a:ext cx="913008" cy="324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51"/>
          <a:srcRect/>
          <a:stretch>
            <a:fillRect/>
          </a:stretch>
        </p:blipFill>
        <p:spPr>
          <a:xfrm>
            <a:off x="11509006" y="2787240"/>
            <a:ext cx="1320822" cy="59437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8235889" y="247384"/>
            <a:ext cx="5374243" cy="2073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8"/>
              </a:lnSpc>
            </a:pPr>
            <a:r>
              <a:rPr lang="en-US" sz="7400" b="1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Techniques Adopted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934518" y="3272062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Year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845424" y="3775114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Track Popularity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234499" y="4316539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Album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10217" y="5684044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Artist Name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934518" y="6279615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Artist Popularity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832287" y="4949666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Playlist url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132210" y="973237"/>
            <a:ext cx="2931163" cy="104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Why?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893455" y="6745944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Danceability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21318" y="7432756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Energy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883231" y="7865735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Loudness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47069" y="8801100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Speechiness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40525" y="9679305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acoustics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628064" y="7169563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Instrumental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819045" y="9774555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Liveness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273288" y="8905865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Valence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6580165" y="9803120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Tempo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584749" y="8304943"/>
            <a:ext cx="2498354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Lyrics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792218" y="2609976"/>
            <a:ext cx="5024785" cy="93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Track changes in music preferences over time.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633592" y="7682311"/>
            <a:ext cx="2963465" cy="67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06"/>
              </a:lnSpc>
              <a:spcBef>
                <a:spcPct val="0"/>
              </a:spcBef>
            </a:pPr>
            <a:r>
              <a:rPr lang="en-US" sz="3900" b="1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Text Mining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833616" y="5270632"/>
            <a:ext cx="2755174" cy="67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06"/>
              </a:lnSpc>
              <a:spcBef>
                <a:spcPct val="0"/>
              </a:spcBef>
            </a:pPr>
            <a:r>
              <a:rPr lang="en-US" sz="3900" b="1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Clustering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747342" y="2740596"/>
            <a:ext cx="2927722" cy="67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06"/>
              </a:lnSpc>
              <a:spcBef>
                <a:spcPct val="0"/>
              </a:spcBef>
            </a:pPr>
            <a:r>
              <a:rPr lang="en-US" sz="3900" b="1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Time Series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2829828" y="5132249"/>
            <a:ext cx="5131479" cy="93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Group songs by audio features to reveal listener patterns.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476933" y="7477206"/>
            <a:ext cx="5655354" cy="93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Analyze lyrics to detect emotional themes &amp; societal mood.</a:t>
            </a:r>
          </a:p>
        </p:txBody>
      </p:sp>
      <p:pic>
        <p:nvPicPr>
          <p:cNvPr id="72" name="Picture 72"/>
          <p:cNvPicPr>
            <a:picLocks noChangeAspect="1"/>
          </p:cNvPicPr>
          <p:nvPr/>
        </p:nvPicPr>
        <p:blipFill>
          <a:blip r:embed="rId51"/>
          <a:srcRect/>
          <a:stretch>
            <a:fillRect/>
          </a:stretch>
        </p:blipFill>
        <p:spPr>
          <a:xfrm>
            <a:off x="11597057" y="5332584"/>
            <a:ext cx="1320822" cy="59437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51"/>
          <a:srcRect/>
          <a:stretch>
            <a:fillRect/>
          </a:stretch>
        </p:blipFill>
        <p:spPr>
          <a:xfrm>
            <a:off x="11363360" y="7689926"/>
            <a:ext cx="1320822" cy="594370"/>
          </a:xfrm>
          <a:prstGeom prst="rect">
            <a:avLst/>
          </a:prstGeom>
        </p:spPr>
      </p:pic>
      <p:sp>
        <p:nvSpPr>
          <p:cNvPr id="74" name="TextBox 74"/>
          <p:cNvSpPr txBox="1"/>
          <p:nvPr/>
        </p:nvSpPr>
        <p:spPr>
          <a:xfrm>
            <a:off x="17648923" y="9648318"/>
            <a:ext cx="157237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22617">
            <a:off x="8348082" y="2748020"/>
            <a:ext cx="1437070" cy="1309040"/>
          </a:xfrm>
          <a:custGeom>
            <a:avLst/>
            <a:gdLst/>
            <a:ahLst/>
            <a:cxnLst/>
            <a:rect l="l" t="t" r="r" b="b"/>
            <a:pathLst>
              <a:path w="1437070" h="1309040">
                <a:moveTo>
                  <a:pt x="0" y="0"/>
                </a:moveTo>
                <a:lnTo>
                  <a:pt x="1437071" y="0"/>
                </a:lnTo>
                <a:lnTo>
                  <a:pt x="1437071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56292" y="4803250"/>
            <a:ext cx="5420650" cy="118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4550" spc="10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Data</a:t>
            </a:r>
          </a:p>
          <a:p>
            <a:pPr algn="ctr">
              <a:lnSpc>
                <a:spcPts val="4504"/>
              </a:lnSpc>
            </a:pPr>
            <a:r>
              <a:rPr lang="en-US" sz="4550" spc="10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Preprocessing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07595" y="2394129"/>
            <a:ext cx="3705330" cy="976981"/>
            <a:chOff x="0" y="0"/>
            <a:chExt cx="1066981" cy="2813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6981" cy="281330"/>
            </a:xfrm>
            <a:custGeom>
              <a:avLst/>
              <a:gdLst/>
              <a:ahLst/>
              <a:cxnLst/>
              <a:rect l="l" t="t" r="r" b="b"/>
              <a:pathLst>
                <a:path w="1066981" h="281330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FFF5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066981" cy="25275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8620" y="4799225"/>
            <a:ext cx="3740501" cy="911138"/>
            <a:chOff x="0" y="0"/>
            <a:chExt cx="1077109" cy="2623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109" cy="262370"/>
            </a:xfrm>
            <a:custGeom>
              <a:avLst/>
              <a:gdLst/>
              <a:ahLst/>
              <a:cxnLst/>
              <a:rect l="l" t="t" r="r" b="b"/>
              <a:pathLst>
                <a:path w="1077109" h="262370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45734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69536" y="7186165"/>
            <a:ext cx="3705330" cy="956919"/>
            <a:chOff x="0" y="0"/>
            <a:chExt cx="1066981" cy="2755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6981" cy="275553"/>
            </a:xfrm>
            <a:custGeom>
              <a:avLst/>
              <a:gdLst/>
              <a:ahLst/>
              <a:cxnLst/>
              <a:rect l="l" t="t" r="r" b="b"/>
              <a:pathLst>
                <a:path w="1066981" h="275553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FFF5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1066981" cy="24697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34194" y="2394129"/>
            <a:ext cx="3740501" cy="911138"/>
            <a:chOff x="0" y="0"/>
            <a:chExt cx="1077109" cy="2623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7109" cy="262370"/>
            </a:xfrm>
            <a:custGeom>
              <a:avLst/>
              <a:gdLst/>
              <a:ahLst/>
              <a:cxnLst/>
              <a:rect l="l" t="t" r="r" b="b"/>
              <a:pathLst>
                <a:path w="1077109" h="262370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45734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64050" y="4880770"/>
            <a:ext cx="3705330" cy="956919"/>
            <a:chOff x="0" y="0"/>
            <a:chExt cx="1066981" cy="2755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6981" cy="275553"/>
            </a:xfrm>
            <a:custGeom>
              <a:avLst/>
              <a:gdLst/>
              <a:ahLst/>
              <a:cxnLst/>
              <a:rect l="l" t="t" r="r" b="b"/>
              <a:pathLst>
                <a:path w="1066981" h="275553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FFF5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8575"/>
              <a:ext cx="1066981" cy="24697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56088" y="7186165"/>
            <a:ext cx="3705330" cy="976981"/>
            <a:chOff x="0" y="0"/>
            <a:chExt cx="1066981" cy="2813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6981" cy="281330"/>
            </a:xfrm>
            <a:custGeom>
              <a:avLst/>
              <a:gdLst/>
              <a:ahLst/>
              <a:cxnLst/>
              <a:rect l="l" t="t" r="r" b="b"/>
              <a:pathLst>
                <a:path w="1066981" h="281330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45734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8575"/>
              <a:ext cx="1066981" cy="25275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643804">
            <a:off x="10320400" y="3396047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378033" y="7367057"/>
            <a:ext cx="3088337" cy="6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2293" spc="96">
                <a:solidFill>
                  <a:srgbClr val="2D4D31"/>
                </a:solidFill>
                <a:latin typeface="TAN Headline"/>
                <a:ea typeface="TAN Headline"/>
                <a:cs typeface="TAN Headline"/>
                <a:sym typeface="TAN Headline"/>
              </a:rPr>
              <a:t>Feature Categorization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4702" y="5157293"/>
            <a:ext cx="3088337" cy="32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2293" spc="96">
                <a:solidFill>
                  <a:srgbClr val="FFF5EA"/>
                </a:solidFill>
                <a:latin typeface="TAN Headline"/>
                <a:ea typeface="TAN Headline"/>
                <a:cs typeface="TAN Headline"/>
                <a:sym typeface="TAN Headline"/>
              </a:rPr>
              <a:t>Data Cleaning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07595" y="3502757"/>
            <a:ext cx="4005500" cy="4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422" lvl="1" indent="-171711" algn="l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summary statistics</a:t>
            </a:r>
          </a:p>
          <a:p>
            <a:pPr marL="343422" lvl="1" indent="-171711" algn="l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visualizations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272547" y="5038266"/>
            <a:ext cx="3088337" cy="6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2293" spc="96">
                <a:solidFill>
                  <a:srgbClr val="2D4D31"/>
                </a:solidFill>
                <a:latin typeface="TAN Headline"/>
                <a:ea typeface="TAN Headline"/>
                <a:cs typeface="TAN Headline"/>
                <a:sym typeface="TAN Headline"/>
              </a:rPr>
              <a:t>Correlation 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16091" y="2769871"/>
            <a:ext cx="3088337" cy="32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2293" spc="96">
                <a:solidFill>
                  <a:srgbClr val="2D4D31"/>
                </a:solidFill>
                <a:latin typeface="TAN Headline"/>
                <a:ea typeface="TAN Headline"/>
                <a:cs typeface="TAN Headline"/>
                <a:sym typeface="TAN Headline"/>
              </a:rPr>
              <a:t>Data Exploration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64585" y="7390777"/>
            <a:ext cx="3088337" cy="6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2293" spc="96">
                <a:solidFill>
                  <a:srgbClr val="FFF5EA"/>
                </a:solidFill>
                <a:latin typeface="TAN Headline"/>
                <a:ea typeface="TAN Headline"/>
                <a:cs typeface="TAN Headline"/>
                <a:sym typeface="TAN Headline"/>
              </a:rPr>
              <a:t>Data Normalization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14500" y="2694500"/>
            <a:ext cx="3088337" cy="32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2293" spc="96">
                <a:solidFill>
                  <a:srgbClr val="FFF5EA"/>
                </a:solidFill>
                <a:latin typeface="TAN Headline"/>
                <a:ea typeface="TAN Headline"/>
                <a:cs typeface="TAN Headline"/>
                <a:sym typeface="TAN Headline"/>
              </a:rPr>
              <a:t>Join datasets</a:t>
            </a:r>
          </a:p>
        </p:txBody>
      </p:sp>
      <p:sp>
        <p:nvSpPr>
          <p:cNvPr id="30" name="Freeform 30"/>
          <p:cNvSpPr/>
          <p:nvPr/>
        </p:nvSpPr>
        <p:spPr>
          <a:xfrm rot="204962">
            <a:off x="11630440" y="5036576"/>
            <a:ext cx="2308718" cy="643165"/>
          </a:xfrm>
          <a:custGeom>
            <a:avLst/>
            <a:gdLst/>
            <a:ahLst/>
            <a:cxnLst/>
            <a:rect l="l" t="t" r="r" b="b"/>
            <a:pathLst>
              <a:path w="2308718" h="643165">
                <a:moveTo>
                  <a:pt x="0" y="0"/>
                </a:moveTo>
                <a:lnTo>
                  <a:pt x="2308718" y="0"/>
                </a:lnTo>
                <a:lnTo>
                  <a:pt x="2308718" y="643164"/>
                </a:lnTo>
                <a:lnTo>
                  <a:pt x="0" y="64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1543996">
            <a:off x="10449678" y="6994373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8767587">
            <a:off x="5796463" y="3512994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-10366412">
            <a:off x="4382841" y="5213407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rot="9139054">
            <a:off x="5764161" y="6994373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-8261386">
            <a:off x="8515942" y="7010104"/>
            <a:ext cx="1437070" cy="1309040"/>
          </a:xfrm>
          <a:custGeom>
            <a:avLst/>
            <a:gdLst/>
            <a:ahLst/>
            <a:cxnLst/>
            <a:rect l="l" t="t" r="r" b="b"/>
            <a:pathLst>
              <a:path w="1437070" h="1309040">
                <a:moveTo>
                  <a:pt x="0" y="0"/>
                </a:moveTo>
                <a:lnTo>
                  <a:pt x="1437070" y="0"/>
                </a:lnTo>
                <a:lnTo>
                  <a:pt x="1437070" y="1309040"/>
                </a:lnTo>
                <a:lnTo>
                  <a:pt x="0" y="130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618620" y="5843714"/>
            <a:ext cx="4005500" cy="4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422" lvl="1" indent="-171711" algn="l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Check missing values and duplicates</a:t>
            </a:r>
          </a:p>
          <a:p>
            <a:pPr marL="343422" lvl="1" indent="-171711" algn="l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Remove irrelevant columns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069536" y="8305009"/>
            <a:ext cx="4005500" cy="4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422" lvl="1" indent="-171711" algn="l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Classify variables into numerical and categorical</a:t>
            </a:r>
          </a:p>
          <a:p>
            <a:pPr marL="343422" lvl="1" indent="-171711" algn="l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Visualize distributions: Bar Charts, Histograms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55918" y="3421590"/>
            <a:ext cx="4005500" cy="4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422" lvl="1" indent="-171711" algn="l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Join primary audio features dataset with a lyrics dataset for text mining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964050" y="5934783"/>
            <a:ext cx="3510697" cy="4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422" lvl="1" indent="-171711" algn="l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Generate correlation matrix </a:t>
            </a:r>
          </a:p>
          <a:p>
            <a:pPr marL="343422" lvl="1" indent="-171711" algn="l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Generate heatmap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788689" y="8305009"/>
            <a:ext cx="4005500" cy="22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422" lvl="1" indent="-171711" algn="l">
              <a:lnSpc>
                <a:spcPts val="1670"/>
              </a:lnSpc>
              <a:buFont typeface="Arial"/>
              <a:buChar char="•"/>
            </a:pPr>
            <a:r>
              <a:rPr lang="en-US" sz="1590" spc="66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Min-Max scaling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647510" y="9648318"/>
            <a:ext cx="160065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83848" cy="10287000"/>
            <a:chOff x="0" y="0"/>
            <a:chExt cx="178669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6692" cy="2709333"/>
            </a:xfrm>
            <a:custGeom>
              <a:avLst/>
              <a:gdLst/>
              <a:ahLst/>
              <a:cxnLst/>
              <a:rect l="l" t="t" r="r" b="b"/>
              <a:pathLst>
                <a:path w="1786692" h="2709333">
                  <a:moveTo>
                    <a:pt x="0" y="0"/>
                  </a:moveTo>
                  <a:lnTo>
                    <a:pt x="1786692" y="0"/>
                  </a:lnTo>
                  <a:lnTo>
                    <a:pt x="17866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D4D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786692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1488987"/>
            <a:ext cx="6945703" cy="6199040"/>
          </a:xfrm>
          <a:custGeom>
            <a:avLst/>
            <a:gdLst/>
            <a:ahLst/>
            <a:cxnLst/>
            <a:rect l="l" t="t" r="r" b="b"/>
            <a:pathLst>
              <a:path w="6945703" h="6199040">
                <a:moveTo>
                  <a:pt x="0" y="0"/>
                </a:moveTo>
                <a:lnTo>
                  <a:pt x="6945703" y="0"/>
                </a:lnTo>
                <a:lnTo>
                  <a:pt x="6945703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1094" y="122463"/>
            <a:ext cx="6173516" cy="399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1"/>
              </a:lnSpc>
            </a:pPr>
            <a:r>
              <a:rPr lang="en-US" sz="53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How COVID-19 changed the soundtrack of our lives? </a:t>
            </a:r>
          </a:p>
          <a:p>
            <a:pPr algn="l">
              <a:lnSpc>
                <a:spcPts val="5141"/>
              </a:lnSpc>
            </a:pPr>
            <a:endParaRPr lang="en-US" sz="5300" b="1">
              <a:solidFill>
                <a:srgbClr val="FFFFFF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  <a:p>
            <a:pPr algn="l">
              <a:lnSpc>
                <a:spcPts val="4559"/>
              </a:lnSpc>
            </a:pPr>
            <a:r>
              <a:rPr lang="en-US" sz="47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Time Series Analysis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73712" y="724729"/>
            <a:ext cx="3849061" cy="53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1"/>
              </a:lnSpc>
              <a:spcBef>
                <a:spcPct val="0"/>
              </a:spcBef>
            </a:pPr>
            <a:r>
              <a:rPr lang="en-US" sz="3027" b="1">
                <a:solidFill>
                  <a:srgbClr val="45734B"/>
                </a:solidFill>
                <a:latin typeface="Agrandir Bold"/>
                <a:ea typeface="Agrandir Bold"/>
                <a:cs typeface="Agrandir Bold"/>
                <a:sym typeface="Agrandir Bold"/>
              </a:rPr>
              <a:t>🎭 Valence (Mood)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00712" y="7878527"/>
            <a:ext cx="8433049" cy="244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1965" b="1">
                <a:solidFill>
                  <a:srgbClr val="45734B"/>
                </a:solidFill>
                <a:latin typeface="Agrandir Bold"/>
                <a:ea typeface="Agrandir Bold"/>
                <a:cs typeface="Agrandir Bold"/>
                <a:sym typeface="Agrandir Bold"/>
              </a:rPr>
              <a:t>Valence </a:t>
            </a:r>
            <a:r>
              <a:rPr lang="en-US" sz="1965">
                <a:solidFill>
                  <a:srgbClr val="45734B"/>
                </a:solidFill>
                <a:latin typeface="Agrandir"/>
                <a:ea typeface="Agrandir"/>
                <a:cs typeface="Agrandir"/>
                <a:sym typeface="Agrandir"/>
              </a:rPr>
              <a:t>showed a clear divergence from its historical downward trend, with actual values during 2020–2023 exceeding forecasts. Residual analysis confirmed this shift was statistically significant (p = 0.0219), suggesting that popular music became more emotionally positive than expected—perhaps reflecting a collective cultural effort to process uncertainty and seek optimism in the wake of the pandemic.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endParaRPr lang="en-US" sz="1965">
              <a:solidFill>
                <a:srgbClr val="45734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1094" y="4467263"/>
            <a:ext cx="5876399" cy="512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5EA"/>
                </a:solidFill>
                <a:latin typeface="Agrandir"/>
                <a:ea typeface="Agrandir"/>
                <a:cs typeface="Agrandir"/>
                <a:sym typeface="Agrandir"/>
              </a:rPr>
              <a:t>Used yearly averages of musical features (2000–2023).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5EA"/>
                </a:solidFill>
                <a:latin typeface="Agrandir Bold"/>
                <a:ea typeface="Agrandir Bold"/>
                <a:cs typeface="Agrandir Bold"/>
                <a:sym typeface="Agrandir Bold"/>
              </a:rPr>
              <a:t>Autocorrelation Analysis: </a:t>
            </a:r>
            <a:r>
              <a:rPr lang="en-US" sz="2199">
                <a:solidFill>
                  <a:srgbClr val="FFF5EA"/>
                </a:solidFill>
                <a:latin typeface="Agrandir"/>
                <a:ea typeface="Agrandir"/>
                <a:cs typeface="Agrandir"/>
                <a:sym typeface="Agrandir"/>
              </a:rPr>
              <a:t>Compared pre- and post-COVID autocorrelation structures to detect stability/disruption in trends.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5EA"/>
                </a:solidFill>
                <a:latin typeface="Agrandir Bold"/>
                <a:ea typeface="Agrandir Bold"/>
                <a:cs typeface="Agrandir Bold"/>
                <a:sym typeface="Agrandir Bold"/>
              </a:rPr>
              <a:t>Drift Modeling: </a:t>
            </a:r>
            <a:r>
              <a:rPr lang="en-US" sz="2199">
                <a:solidFill>
                  <a:srgbClr val="FFF5EA"/>
                </a:solidFill>
                <a:latin typeface="Agrandir"/>
                <a:ea typeface="Agrandir"/>
                <a:cs typeface="Agrandir"/>
                <a:sym typeface="Agrandir"/>
              </a:rPr>
              <a:t>Built forecasts using 2000–2019 data to predict 2020–2023 trends.</a:t>
            </a:r>
          </a:p>
          <a:p>
            <a:pPr marL="474978" lvl="1" indent="-237489" algn="ctr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5EA"/>
                </a:solidFill>
                <a:latin typeface="Agrandir Bold"/>
                <a:ea typeface="Agrandir Bold"/>
                <a:cs typeface="Agrandir Bold"/>
                <a:sym typeface="Agrandir Bold"/>
              </a:rPr>
              <a:t>Residual Analysis:</a:t>
            </a:r>
            <a:r>
              <a:rPr lang="en-US" sz="2199">
                <a:solidFill>
                  <a:srgbClr val="FFF5EA"/>
                </a:solidFill>
                <a:latin typeface="Agrandir"/>
                <a:ea typeface="Agrandir"/>
                <a:cs typeface="Agrandir"/>
                <a:sym typeface="Agrandir"/>
              </a:rPr>
              <a:t> Quantified deviation from expected values and tested for significance using Wilcoxon rank-sum tests.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46393" y="9648318"/>
            <a:ext cx="162297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0476" y="2196618"/>
            <a:ext cx="4974603" cy="4512619"/>
          </a:xfrm>
          <a:custGeom>
            <a:avLst/>
            <a:gdLst/>
            <a:ahLst/>
            <a:cxnLst/>
            <a:rect l="l" t="t" r="r" b="b"/>
            <a:pathLst>
              <a:path w="4974603" h="4512619">
                <a:moveTo>
                  <a:pt x="0" y="0"/>
                </a:moveTo>
                <a:lnTo>
                  <a:pt x="4974603" y="0"/>
                </a:lnTo>
                <a:lnTo>
                  <a:pt x="4974603" y="4512619"/>
                </a:lnTo>
                <a:lnTo>
                  <a:pt x="0" y="4512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6" r="-3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07483" y="2448443"/>
            <a:ext cx="5473034" cy="4008970"/>
          </a:xfrm>
          <a:custGeom>
            <a:avLst/>
            <a:gdLst/>
            <a:ahLst/>
            <a:cxnLst/>
            <a:rect l="l" t="t" r="r" b="b"/>
            <a:pathLst>
              <a:path w="5473034" h="4008970">
                <a:moveTo>
                  <a:pt x="0" y="0"/>
                </a:moveTo>
                <a:lnTo>
                  <a:pt x="5473034" y="0"/>
                </a:lnTo>
                <a:lnTo>
                  <a:pt x="5473034" y="4008969"/>
                </a:lnTo>
                <a:lnTo>
                  <a:pt x="0" y="4008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81" b="-17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01648" y="2448443"/>
            <a:ext cx="5473034" cy="4077410"/>
          </a:xfrm>
          <a:custGeom>
            <a:avLst/>
            <a:gdLst/>
            <a:ahLst/>
            <a:cxnLst/>
            <a:rect l="l" t="t" r="r" b="b"/>
            <a:pathLst>
              <a:path w="5473034" h="4077410">
                <a:moveTo>
                  <a:pt x="0" y="0"/>
                </a:moveTo>
                <a:lnTo>
                  <a:pt x="5473034" y="0"/>
                </a:lnTo>
                <a:lnTo>
                  <a:pt x="5473034" y="4077410"/>
                </a:lnTo>
                <a:lnTo>
                  <a:pt x="0" y="407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56875" y="7001853"/>
            <a:ext cx="4918204" cy="270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Danceability:</a:t>
            </a:r>
            <a:r>
              <a:rPr lang="en-US" sz="1899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 Actual post-COVID values consistently fell below the drift model’s forecast, indicating a significant break from the pre-pandemic upward trend. Residual analysis confirmed this difference was statistically significant (p = 0.0014), suggesting that rhythm- and movement-driven qualities in music remain disrupted.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84898" y="7001853"/>
            <a:ext cx="4918204" cy="203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Energy: </a:t>
            </a:r>
            <a:r>
              <a:rPr lang="en-US" sz="1899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While actual values in 2022 and 2023 slightly exceeded the drift model’s forecast, the deviation was not statistically significant (p = 0.09). This points to a possible but inconclusive rebound in musical energy following the pandemic.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12752" y="7001853"/>
            <a:ext cx="4918204" cy="270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Tempo: </a:t>
            </a:r>
            <a:r>
              <a:rPr lang="en-US" sz="1899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Post-COVID tempo values were modestly higher than predicted, but the difference was not statistically meaningful (p = 0.31). The results suggest tempo remained relatively stable, with only slight shifts that may reflect subtle stylistic adjustments rather than a structural break.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6875" y="265491"/>
            <a:ext cx="6173516" cy="148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1"/>
              </a:lnSpc>
            </a:pPr>
            <a:r>
              <a:rPr lang="en-US" sz="5300" b="1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Time Series Analysis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46133" y="9648318"/>
            <a:ext cx="16281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4680" y="0"/>
            <a:ext cx="8732853" cy="10287000"/>
            <a:chOff x="0" y="0"/>
            <a:chExt cx="2300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0011" cy="2709333"/>
            </a:xfrm>
            <a:custGeom>
              <a:avLst/>
              <a:gdLst/>
              <a:ahLst/>
              <a:cxnLst/>
              <a:rect l="l" t="t" r="r" b="b"/>
              <a:pathLst>
                <a:path w="2300011" h="2709333">
                  <a:moveTo>
                    <a:pt x="0" y="0"/>
                  </a:moveTo>
                  <a:lnTo>
                    <a:pt x="2300011" y="0"/>
                  </a:lnTo>
                  <a:lnTo>
                    <a:pt x="2300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D4D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300011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0246" y="2761227"/>
            <a:ext cx="6130170" cy="3507846"/>
            <a:chOff x="0" y="0"/>
            <a:chExt cx="1216587" cy="696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6586" cy="696163"/>
            </a:xfrm>
            <a:custGeom>
              <a:avLst/>
              <a:gdLst/>
              <a:ahLst/>
              <a:cxnLst/>
              <a:rect l="l" t="t" r="r" b="b"/>
              <a:pathLst>
                <a:path w="1216586" h="696163">
                  <a:moveTo>
                    <a:pt x="0" y="0"/>
                  </a:moveTo>
                  <a:lnTo>
                    <a:pt x="1216586" y="0"/>
                  </a:lnTo>
                  <a:lnTo>
                    <a:pt x="1216586" y="696163"/>
                  </a:lnTo>
                  <a:lnTo>
                    <a:pt x="0" y="696163"/>
                  </a:lnTo>
                  <a:close/>
                </a:path>
              </a:pathLst>
            </a:custGeom>
            <a:blipFill>
              <a:blip r:embed="rId2"/>
              <a:stretch>
                <a:fillRect t="-8324" b="-83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5598" y="6540535"/>
            <a:ext cx="628882" cy="607542"/>
            <a:chOff x="0" y="0"/>
            <a:chExt cx="84135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1350" cy="812800"/>
            </a:xfrm>
            <a:custGeom>
              <a:avLst/>
              <a:gdLst/>
              <a:ahLst/>
              <a:cxnLst/>
              <a:rect l="l" t="t" r="r" b="b"/>
              <a:pathLst>
                <a:path w="841350" h="812800">
                  <a:moveTo>
                    <a:pt x="420675" y="0"/>
                  </a:moveTo>
                  <a:cubicBezTo>
                    <a:pt x="188343" y="0"/>
                    <a:pt x="0" y="181951"/>
                    <a:pt x="0" y="406400"/>
                  </a:cubicBezTo>
                  <a:cubicBezTo>
                    <a:pt x="0" y="630849"/>
                    <a:pt x="188343" y="812800"/>
                    <a:pt x="420675" y="812800"/>
                  </a:cubicBezTo>
                  <a:cubicBezTo>
                    <a:pt x="653007" y="812800"/>
                    <a:pt x="841350" y="630849"/>
                    <a:pt x="841350" y="406400"/>
                  </a:cubicBezTo>
                  <a:cubicBezTo>
                    <a:pt x="841350" y="181951"/>
                    <a:pt x="653007" y="0"/>
                    <a:pt x="42067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8877" y="-28575"/>
              <a:ext cx="683597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2D4D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9062502" y="1206555"/>
            <a:ext cx="4004787" cy="2412884"/>
          </a:xfrm>
          <a:custGeom>
            <a:avLst/>
            <a:gdLst/>
            <a:ahLst/>
            <a:cxnLst/>
            <a:rect l="l" t="t" r="r" b="b"/>
            <a:pathLst>
              <a:path w="4004787" h="2412884">
                <a:moveTo>
                  <a:pt x="0" y="0"/>
                </a:moveTo>
                <a:lnTo>
                  <a:pt x="4004787" y="0"/>
                </a:lnTo>
                <a:lnTo>
                  <a:pt x="4004787" y="2412884"/>
                </a:lnTo>
                <a:lnTo>
                  <a:pt x="0" y="2412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062502" y="3873089"/>
            <a:ext cx="4004787" cy="627622"/>
          </a:xfrm>
          <a:custGeom>
            <a:avLst/>
            <a:gdLst/>
            <a:ahLst/>
            <a:cxnLst/>
            <a:rect l="l" t="t" r="r" b="b"/>
            <a:pathLst>
              <a:path w="4004787" h="627622">
                <a:moveTo>
                  <a:pt x="0" y="0"/>
                </a:moveTo>
                <a:lnTo>
                  <a:pt x="4004787" y="0"/>
                </a:lnTo>
                <a:lnTo>
                  <a:pt x="4004787" y="627621"/>
                </a:lnTo>
                <a:lnTo>
                  <a:pt x="0" y="627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4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390695" y="1206555"/>
            <a:ext cx="3818893" cy="1856989"/>
          </a:xfrm>
          <a:custGeom>
            <a:avLst/>
            <a:gdLst/>
            <a:ahLst/>
            <a:cxnLst/>
            <a:rect l="l" t="t" r="r" b="b"/>
            <a:pathLst>
              <a:path w="3818893" h="1856989">
                <a:moveTo>
                  <a:pt x="0" y="0"/>
                </a:moveTo>
                <a:lnTo>
                  <a:pt x="3818893" y="0"/>
                </a:lnTo>
                <a:lnTo>
                  <a:pt x="3818893" y="1856990"/>
                </a:lnTo>
                <a:lnTo>
                  <a:pt x="0" y="1856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390695" y="3214730"/>
            <a:ext cx="3795798" cy="2130089"/>
          </a:xfrm>
          <a:custGeom>
            <a:avLst/>
            <a:gdLst/>
            <a:ahLst/>
            <a:cxnLst/>
            <a:rect l="l" t="t" r="r" b="b"/>
            <a:pathLst>
              <a:path w="3795798" h="2130089">
                <a:moveTo>
                  <a:pt x="0" y="0"/>
                </a:moveTo>
                <a:lnTo>
                  <a:pt x="3795798" y="0"/>
                </a:lnTo>
                <a:lnTo>
                  <a:pt x="3795798" y="2130089"/>
                </a:lnTo>
                <a:lnTo>
                  <a:pt x="0" y="2130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098298" y="4754360"/>
            <a:ext cx="4059057" cy="588563"/>
          </a:xfrm>
          <a:custGeom>
            <a:avLst/>
            <a:gdLst/>
            <a:ahLst/>
            <a:cxnLst/>
            <a:rect l="l" t="t" r="r" b="b"/>
            <a:pathLst>
              <a:path w="4059057" h="588563">
                <a:moveTo>
                  <a:pt x="0" y="0"/>
                </a:moveTo>
                <a:lnTo>
                  <a:pt x="4059057" y="0"/>
                </a:lnTo>
                <a:lnTo>
                  <a:pt x="4059057" y="588563"/>
                </a:lnTo>
                <a:lnTo>
                  <a:pt x="0" y="588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071834" y="6302860"/>
            <a:ext cx="3059274" cy="1690434"/>
          </a:xfrm>
          <a:custGeom>
            <a:avLst/>
            <a:gdLst/>
            <a:ahLst/>
            <a:cxnLst/>
            <a:rect l="l" t="t" r="r" b="b"/>
            <a:pathLst>
              <a:path w="3059274" h="1690434">
                <a:moveTo>
                  <a:pt x="0" y="0"/>
                </a:moveTo>
                <a:lnTo>
                  <a:pt x="3059274" y="0"/>
                </a:lnTo>
                <a:lnTo>
                  <a:pt x="3059274" y="1690434"/>
                </a:lnTo>
                <a:lnTo>
                  <a:pt x="0" y="16904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098298" y="8129848"/>
            <a:ext cx="3005921" cy="1874943"/>
          </a:xfrm>
          <a:custGeom>
            <a:avLst/>
            <a:gdLst/>
            <a:ahLst/>
            <a:cxnLst/>
            <a:rect l="l" t="t" r="r" b="b"/>
            <a:pathLst>
              <a:path w="3005921" h="1874943">
                <a:moveTo>
                  <a:pt x="0" y="0"/>
                </a:moveTo>
                <a:lnTo>
                  <a:pt x="3005922" y="0"/>
                </a:lnTo>
                <a:lnTo>
                  <a:pt x="3005922" y="1874943"/>
                </a:lnTo>
                <a:lnTo>
                  <a:pt x="0" y="18749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3390695" y="6245710"/>
            <a:ext cx="3795798" cy="2044986"/>
          </a:xfrm>
          <a:custGeom>
            <a:avLst/>
            <a:gdLst/>
            <a:ahLst/>
            <a:cxnLst/>
            <a:rect l="l" t="t" r="r" b="b"/>
            <a:pathLst>
              <a:path w="3795798" h="2044986">
                <a:moveTo>
                  <a:pt x="0" y="0"/>
                </a:moveTo>
                <a:lnTo>
                  <a:pt x="3795798" y="0"/>
                </a:lnTo>
                <a:lnTo>
                  <a:pt x="3795798" y="2044986"/>
                </a:lnTo>
                <a:lnTo>
                  <a:pt x="0" y="2044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390695" y="8443096"/>
            <a:ext cx="3818893" cy="693837"/>
          </a:xfrm>
          <a:custGeom>
            <a:avLst/>
            <a:gdLst/>
            <a:ahLst/>
            <a:cxnLst/>
            <a:rect l="l" t="t" r="r" b="b"/>
            <a:pathLst>
              <a:path w="3818893" h="693837">
                <a:moveTo>
                  <a:pt x="0" y="0"/>
                </a:moveTo>
                <a:lnTo>
                  <a:pt x="3818893" y="0"/>
                </a:lnTo>
                <a:lnTo>
                  <a:pt x="3818893" y="693837"/>
                </a:lnTo>
                <a:lnTo>
                  <a:pt x="0" y="6938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242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390695" y="9295349"/>
            <a:ext cx="3818893" cy="770930"/>
          </a:xfrm>
          <a:custGeom>
            <a:avLst/>
            <a:gdLst/>
            <a:ahLst/>
            <a:cxnLst/>
            <a:rect l="l" t="t" r="r" b="b"/>
            <a:pathLst>
              <a:path w="3818893" h="770930">
                <a:moveTo>
                  <a:pt x="0" y="0"/>
                </a:moveTo>
                <a:lnTo>
                  <a:pt x="3818893" y="0"/>
                </a:lnTo>
                <a:lnTo>
                  <a:pt x="3818893" y="770930"/>
                </a:lnTo>
                <a:lnTo>
                  <a:pt x="0" y="770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242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77535" y="514402"/>
            <a:ext cx="7204475" cy="205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73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Clustering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29300" y="646434"/>
            <a:ext cx="3041717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Pre-pandemic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62502" y="5738980"/>
            <a:ext cx="3041717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During pandemic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90695" y="5738980"/>
            <a:ext cx="3041717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Post-pandemic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4510" y="7210538"/>
            <a:ext cx="1645339" cy="27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Pre-pandemic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5598" y="7609376"/>
            <a:ext cx="2434306" cy="274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Cluster 1: Calm, acoustic, slower tempo, low energy.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Cluster 2: Energetic, upbeat, faster tempo, loud.</a:t>
            </a:r>
          </a:p>
          <a:p>
            <a:pPr algn="l">
              <a:lnSpc>
                <a:spcPts val="1960"/>
              </a:lnSpc>
            </a:pPr>
            <a:endParaRPr lang="en-US" sz="1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Clear preference division between relaxing and high-energy music.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302601" y="7210538"/>
            <a:ext cx="1945876" cy="27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During pandemic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39479" y="7609376"/>
            <a:ext cx="2721576" cy="274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Cluster 1: Relaxing music, likely linked to emotional comfort.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Cluster 2: Energetic music, potentially related to virtual gatherings or exercise.</a:t>
            </a:r>
          </a:p>
          <a:p>
            <a:pPr algn="l">
              <a:lnSpc>
                <a:spcPts val="1960"/>
              </a:lnSpc>
            </a:pPr>
            <a:endParaRPr lang="en-US" sz="1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More diverse preferences influenced by emotional shifts.</a:t>
            </a:r>
          </a:p>
          <a:p>
            <a:pPr algn="l">
              <a:lnSpc>
                <a:spcPts val="1960"/>
              </a:lnSpc>
            </a:pPr>
            <a:endParaRPr lang="en-US" sz="1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172402" y="7210538"/>
            <a:ext cx="1747708" cy="27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Post-pandemic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918136" y="7593040"/>
            <a:ext cx="2690037" cy="299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Cluster 1: High energy, energetic music for emotional release.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Cluster 2: Calm, introspective, acoustic music.</a:t>
            </a:r>
          </a:p>
          <a:p>
            <a:pPr algn="l">
              <a:lnSpc>
                <a:spcPts val="1960"/>
              </a:lnSpc>
            </a:pPr>
            <a:endParaRPr lang="en-US" sz="1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Shift towards more emotional music, blending energetic and calming preferences.</a:t>
            </a:r>
          </a:p>
          <a:p>
            <a:pPr algn="l">
              <a:lnSpc>
                <a:spcPts val="1960"/>
              </a:lnSpc>
            </a:pPr>
            <a:endParaRPr lang="en-US" sz="1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7644868" y="9648318"/>
            <a:ext cx="16534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6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978326" y="6540535"/>
            <a:ext cx="628882" cy="607542"/>
            <a:chOff x="0" y="0"/>
            <a:chExt cx="84135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41350" cy="812800"/>
            </a:xfrm>
            <a:custGeom>
              <a:avLst/>
              <a:gdLst/>
              <a:ahLst/>
              <a:cxnLst/>
              <a:rect l="l" t="t" r="r" b="b"/>
              <a:pathLst>
                <a:path w="841350" h="812800">
                  <a:moveTo>
                    <a:pt x="420675" y="0"/>
                  </a:moveTo>
                  <a:cubicBezTo>
                    <a:pt x="188343" y="0"/>
                    <a:pt x="0" y="181951"/>
                    <a:pt x="0" y="406400"/>
                  </a:cubicBezTo>
                  <a:cubicBezTo>
                    <a:pt x="0" y="630849"/>
                    <a:pt x="188343" y="812800"/>
                    <a:pt x="420675" y="812800"/>
                  </a:cubicBezTo>
                  <a:cubicBezTo>
                    <a:pt x="653007" y="812800"/>
                    <a:pt x="841350" y="630849"/>
                    <a:pt x="841350" y="406400"/>
                  </a:cubicBezTo>
                  <a:cubicBezTo>
                    <a:pt x="841350" y="181951"/>
                    <a:pt x="653007" y="0"/>
                    <a:pt x="42067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8877" y="-28575"/>
              <a:ext cx="683597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2D4D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57961" y="6540535"/>
            <a:ext cx="628882" cy="607542"/>
            <a:chOff x="0" y="0"/>
            <a:chExt cx="84135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41350" cy="812800"/>
            </a:xfrm>
            <a:custGeom>
              <a:avLst/>
              <a:gdLst/>
              <a:ahLst/>
              <a:cxnLst/>
              <a:rect l="l" t="t" r="r" b="b"/>
              <a:pathLst>
                <a:path w="841350" h="812800">
                  <a:moveTo>
                    <a:pt x="420675" y="0"/>
                  </a:moveTo>
                  <a:cubicBezTo>
                    <a:pt x="188343" y="0"/>
                    <a:pt x="0" y="181951"/>
                    <a:pt x="0" y="406400"/>
                  </a:cubicBezTo>
                  <a:cubicBezTo>
                    <a:pt x="0" y="630849"/>
                    <a:pt x="188343" y="812800"/>
                    <a:pt x="420675" y="812800"/>
                  </a:cubicBezTo>
                  <a:cubicBezTo>
                    <a:pt x="653007" y="812800"/>
                    <a:pt x="841350" y="630849"/>
                    <a:pt x="841350" y="406400"/>
                  </a:cubicBezTo>
                  <a:cubicBezTo>
                    <a:pt x="841350" y="181951"/>
                    <a:pt x="653007" y="0"/>
                    <a:pt x="42067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8877" y="-28575"/>
              <a:ext cx="683597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2D4D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075" y="0"/>
            <a:ext cx="18442150" cy="5835066"/>
            <a:chOff x="0" y="0"/>
            <a:chExt cx="8130241" cy="2572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0241" cy="2572395"/>
            </a:xfrm>
            <a:custGeom>
              <a:avLst/>
              <a:gdLst/>
              <a:ahLst/>
              <a:cxnLst/>
              <a:rect l="l" t="t" r="r" b="b"/>
              <a:pathLst>
                <a:path w="8130241" h="2572395">
                  <a:moveTo>
                    <a:pt x="0" y="0"/>
                  </a:moveTo>
                  <a:lnTo>
                    <a:pt x="8130241" y="0"/>
                  </a:lnTo>
                  <a:lnTo>
                    <a:pt x="8130241" y="2572395"/>
                  </a:lnTo>
                  <a:lnTo>
                    <a:pt x="0" y="2572395"/>
                  </a:lnTo>
                  <a:close/>
                </a:path>
              </a:pathLst>
            </a:custGeom>
            <a:solidFill>
              <a:srgbClr val="2D4D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30241" cy="2658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54140" y="3048118"/>
            <a:ext cx="6827297" cy="5113984"/>
            <a:chOff x="0" y="0"/>
            <a:chExt cx="1798136" cy="13468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8136" cy="1346893"/>
            </a:xfrm>
            <a:custGeom>
              <a:avLst/>
              <a:gdLst/>
              <a:ahLst/>
              <a:cxnLst/>
              <a:rect l="l" t="t" r="r" b="b"/>
              <a:pathLst>
                <a:path w="1798136" h="1346893">
                  <a:moveTo>
                    <a:pt x="41957" y="0"/>
                  </a:moveTo>
                  <a:lnTo>
                    <a:pt x="1756179" y="0"/>
                  </a:lnTo>
                  <a:cubicBezTo>
                    <a:pt x="1767307" y="0"/>
                    <a:pt x="1777978" y="4420"/>
                    <a:pt x="1785847" y="12289"/>
                  </a:cubicBezTo>
                  <a:cubicBezTo>
                    <a:pt x="1793715" y="20157"/>
                    <a:pt x="1798136" y="30829"/>
                    <a:pt x="1798136" y="41957"/>
                  </a:cubicBezTo>
                  <a:lnTo>
                    <a:pt x="1798136" y="1304936"/>
                  </a:lnTo>
                  <a:cubicBezTo>
                    <a:pt x="1798136" y="1328108"/>
                    <a:pt x="1779351" y="1346893"/>
                    <a:pt x="1756179" y="1346893"/>
                  </a:cubicBezTo>
                  <a:lnTo>
                    <a:pt x="41957" y="1346893"/>
                  </a:lnTo>
                  <a:cubicBezTo>
                    <a:pt x="18785" y="1346893"/>
                    <a:pt x="0" y="1328108"/>
                    <a:pt x="0" y="1304936"/>
                  </a:cubicBezTo>
                  <a:lnTo>
                    <a:pt x="0" y="41957"/>
                  </a:lnTo>
                  <a:cubicBezTo>
                    <a:pt x="0" y="18785"/>
                    <a:pt x="18785" y="0"/>
                    <a:pt x="419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798136" cy="1432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768704" y="3265796"/>
            <a:ext cx="6398169" cy="4694058"/>
          </a:xfrm>
          <a:custGeom>
            <a:avLst/>
            <a:gdLst/>
            <a:ahLst/>
            <a:cxnLst/>
            <a:rect l="l" t="t" r="r" b="b"/>
            <a:pathLst>
              <a:path w="6398169" h="4694058">
                <a:moveTo>
                  <a:pt x="0" y="0"/>
                </a:moveTo>
                <a:lnTo>
                  <a:pt x="6398169" y="0"/>
                </a:lnTo>
                <a:lnTo>
                  <a:pt x="6398169" y="4694057"/>
                </a:lnTo>
                <a:lnTo>
                  <a:pt x="0" y="4694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5" r="-187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32987" y="4241634"/>
            <a:ext cx="4890816" cy="3546650"/>
            <a:chOff x="0" y="0"/>
            <a:chExt cx="1288116" cy="9340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8116" cy="934097"/>
            </a:xfrm>
            <a:custGeom>
              <a:avLst/>
              <a:gdLst/>
              <a:ahLst/>
              <a:cxnLst/>
              <a:rect l="l" t="t" r="r" b="b"/>
              <a:pathLst>
                <a:path w="1288116" h="934097">
                  <a:moveTo>
                    <a:pt x="58569" y="0"/>
                  </a:moveTo>
                  <a:lnTo>
                    <a:pt x="1229547" y="0"/>
                  </a:lnTo>
                  <a:cubicBezTo>
                    <a:pt x="1245080" y="0"/>
                    <a:pt x="1259978" y="6171"/>
                    <a:pt x="1270962" y="17155"/>
                  </a:cubicBezTo>
                  <a:cubicBezTo>
                    <a:pt x="1281945" y="28138"/>
                    <a:pt x="1288116" y="43036"/>
                    <a:pt x="1288116" y="58569"/>
                  </a:cubicBezTo>
                  <a:lnTo>
                    <a:pt x="1288116" y="875528"/>
                  </a:lnTo>
                  <a:cubicBezTo>
                    <a:pt x="1288116" y="907875"/>
                    <a:pt x="1261894" y="934097"/>
                    <a:pt x="1229547" y="934097"/>
                  </a:cubicBezTo>
                  <a:lnTo>
                    <a:pt x="58569" y="934097"/>
                  </a:lnTo>
                  <a:cubicBezTo>
                    <a:pt x="26222" y="934097"/>
                    <a:pt x="0" y="907875"/>
                    <a:pt x="0" y="875528"/>
                  </a:cubicBezTo>
                  <a:lnTo>
                    <a:pt x="0" y="58569"/>
                  </a:lnTo>
                  <a:cubicBezTo>
                    <a:pt x="0" y="26222"/>
                    <a:pt x="26222" y="0"/>
                    <a:pt x="5856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288116" cy="1019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30844" y="4493414"/>
            <a:ext cx="4295103" cy="3043089"/>
          </a:xfrm>
          <a:custGeom>
            <a:avLst/>
            <a:gdLst/>
            <a:ahLst/>
            <a:cxnLst/>
            <a:rect l="l" t="t" r="r" b="b"/>
            <a:pathLst>
              <a:path w="4295103" h="3043089">
                <a:moveTo>
                  <a:pt x="0" y="0"/>
                </a:moveTo>
                <a:lnTo>
                  <a:pt x="4295103" y="0"/>
                </a:lnTo>
                <a:lnTo>
                  <a:pt x="4295103" y="3043089"/>
                </a:lnTo>
                <a:lnTo>
                  <a:pt x="0" y="3043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839142" y="4091750"/>
            <a:ext cx="4859825" cy="3546650"/>
            <a:chOff x="0" y="0"/>
            <a:chExt cx="1279954" cy="9340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954" cy="934097"/>
            </a:xfrm>
            <a:custGeom>
              <a:avLst/>
              <a:gdLst/>
              <a:ahLst/>
              <a:cxnLst/>
              <a:rect l="l" t="t" r="r" b="b"/>
              <a:pathLst>
                <a:path w="1279954" h="934097">
                  <a:moveTo>
                    <a:pt x="58943" y="0"/>
                  </a:moveTo>
                  <a:lnTo>
                    <a:pt x="1221011" y="0"/>
                  </a:lnTo>
                  <a:cubicBezTo>
                    <a:pt x="1253564" y="0"/>
                    <a:pt x="1279954" y="26390"/>
                    <a:pt x="1279954" y="58943"/>
                  </a:cubicBezTo>
                  <a:lnTo>
                    <a:pt x="1279954" y="875155"/>
                  </a:lnTo>
                  <a:cubicBezTo>
                    <a:pt x="1279954" y="890787"/>
                    <a:pt x="1273744" y="905779"/>
                    <a:pt x="1262690" y="916833"/>
                  </a:cubicBezTo>
                  <a:cubicBezTo>
                    <a:pt x="1251636" y="927887"/>
                    <a:pt x="1236644" y="934097"/>
                    <a:pt x="1221011" y="934097"/>
                  </a:cubicBezTo>
                  <a:lnTo>
                    <a:pt x="58943" y="934097"/>
                  </a:lnTo>
                  <a:cubicBezTo>
                    <a:pt x="26390" y="934097"/>
                    <a:pt x="0" y="907708"/>
                    <a:pt x="0" y="875155"/>
                  </a:cubicBezTo>
                  <a:lnTo>
                    <a:pt x="0" y="58943"/>
                  </a:lnTo>
                  <a:cubicBezTo>
                    <a:pt x="0" y="26390"/>
                    <a:pt x="26390" y="0"/>
                    <a:pt x="5894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79954" cy="1019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159000" y="4377062"/>
            <a:ext cx="4100300" cy="3007881"/>
          </a:xfrm>
          <a:custGeom>
            <a:avLst/>
            <a:gdLst/>
            <a:ahLst/>
            <a:cxnLst/>
            <a:rect l="l" t="t" r="r" b="b"/>
            <a:pathLst>
              <a:path w="4100300" h="3007881">
                <a:moveTo>
                  <a:pt x="0" y="0"/>
                </a:moveTo>
                <a:lnTo>
                  <a:pt x="4100300" y="0"/>
                </a:lnTo>
                <a:lnTo>
                  <a:pt x="4100300" y="3007882"/>
                </a:lnTo>
                <a:lnTo>
                  <a:pt x="0" y="3007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7" r="-509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8611" y="451922"/>
            <a:ext cx="6352784" cy="1419183"/>
            <a:chOff x="0" y="0"/>
            <a:chExt cx="1673161" cy="3737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73161" cy="373776"/>
            </a:xfrm>
            <a:custGeom>
              <a:avLst/>
              <a:gdLst/>
              <a:ahLst/>
              <a:cxnLst/>
              <a:rect l="l" t="t" r="r" b="b"/>
              <a:pathLst>
                <a:path w="1673161" h="373776">
                  <a:moveTo>
                    <a:pt x="45091" y="0"/>
                  </a:moveTo>
                  <a:lnTo>
                    <a:pt x="1628070" y="0"/>
                  </a:lnTo>
                  <a:cubicBezTo>
                    <a:pt x="1652973" y="0"/>
                    <a:pt x="1673161" y="20188"/>
                    <a:pt x="1673161" y="45091"/>
                  </a:cubicBezTo>
                  <a:lnTo>
                    <a:pt x="1673161" y="328686"/>
                  </a:lnTo>
                  <a:cubicBezTo>
                    <a:pt x="1673161" y="353589"/>
                    <a:pt x="1652973" y="373776"/>
                    <a:pt x="1628070" y="373776"/>
                  </a:cubicBezTo>
                  <a:lnTo>
                    <a:pt x="45091" y="373776"/>
                  </a:lnTo>
                  <a:cubicBezTo>
                    <a:pt x="20188" y="373776"/>
                    <a:pt x="0" y="353589"/>
                    <a:pt x="0" y="328686"/>
                  </a:cubicBezTo>
                  <a:lnTo>
                    <a:pt x="0" y="45091"/>
                  </a:lnTo>
                  <a:cubicBezTo>
                    <a:pt x="0" y="20188"/>
                    <a:pt x="20188" y="0"/>
                    <a:pt x="4509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D4D3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673161" cy="459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742751" y="270534"/>
            <a:ext cx="11428821" cy="1890108"/>
            <a:chOff x="0" y="0"/>
            <a:chExt cx="3010060" cy="4978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010060" cy="497806"/>
            </a:xfrm>
            <a:custGeom>
              <a:avLst/>
              <a:gdLst/>
              <a:ahLst/>
              <a:cxnLst/>
              <a:rect l="l" t="t" r="r" b="b"/>
              <a:pathLst>
                <a:path w="3010060" h="497806">
                  <a:moveTo>
                    <a:pt x="46063" y="0"/>
                  </a:moveTo>
                  <a:lnTo>
                    <a:pt x="2963996" y="0"/>
                  </a:lnTo>
                  <a:cubicBezTo>
                    <a:pt x="2989437" y="0"/>
                    <a:pt x="3010060" y="20623"/>
                    <a:pt x="3010060" y="46063"/>
                  </a:cubicBezTo>
                  <a:lnTo>
                    <a:pt x="3010060" y="451743"/>
                  </a:lnTo>
                  <a:cubicBezTo>
                    <a:pt x="3010060" y="477183"/>
                    <a:pt x="2989437" y="497806"/>
                    <a:pt x="2963996" y="497806"/>
                  </a:cubicBezTo>
                  <a:lnTo>
                    <a:pt x="46063" y="497806"/>
                  </a:lnTo>
                  <a:cubicBezTo>
                    <a:pt x="20623" y="497806"/>
                    <a:pt x="0" y="477183"/>
                    <a:pt x="0" y="451743"/>
                  </a:cubicBezTo>
                  <a:lnTo>
                    <a:pt x="0" y="46063"/>
                  </a:lnTo>
                  <a:cubicBezTo>
                    <a:pt x="0" y="20623"/>
                    <a:pt x="20623" y="0"/>
                    <a:pt x="46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F5EA"/>
              </a:solidFill>
              <a:prstDash val="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3010060" cy="545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5EA"/>
                  </a:solidFill>
                  <a:latin typeface="Concert One"/>
                  <a:ea typeface="Concert One"/>
                  <a:cs typeface="Concert One"/>
                  <a:sym typeface="Concert One"/>
                </a:rPr>
                <a:t>How did the thematic content of popular song lyrics change before and after the onset of COVID-19, and what does this reveal about cultural or emotional shifts in society? 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6575997" y="4000500"/>
            <a:ext cx="1712003" cy="1225257"/>
          </a:xfrm>
          <a:custGeom>
            <a:avLst/>
            <a:gdLst/>
            <a:ahLst/>
            <a:cxnLst/>
            <a:rect l="l" t="t" r="r" b="b"/>
            <a:pathLst>
              <a:path w="1712003" h="1225257">
                <a:moveTo>
                  <a:pt x="0" y="0"/>
                </a:moveTo>
                <a:lnTo>
                  <a:pt x="1712003" y="0"/>
                </a:lnTo>
                <a:lnTo>
                  <a:pt x="1712003" y="1225257"/>
                </a:lnTo>
                <a:lnTo>
                  <a:pt x="0" y="1225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955800" y="3094253"/>
            <a:ext cx="4076889" cy="54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3"/>
              </a:lnSpc>
              <a:spcBef>
                <a:spcPct val="0"/>
              </a:spcBef>
            </a:pPr>
            <a:r>
              <a:rPr lang="en-US" sz="31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Sentiment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14186" y="2246366"/>
            <a:ext cx="5867251" cy="428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77"/>
              </a:lnSpc>
              <a:spcBef>
                <a:spcPct val="0"/>
              </a:spcBef>
            </a:pPr>
            <a:r>
              <a:rPr lang="en-US" sz="2900" b="1" dirty="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Analysis using Emotion Lexicon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39142" y="2860383"/>
            <a:ext cx="5106463" cy="49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77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Sentiment Score Calculation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5800" y="3556469"/>
            <a:ext cx="3683939" cy="68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+ve and -ve sentiment analysis using Bing Lexicon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83747" y="2672197"/>
            <a:ext cx="5311146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Analyze emotions using </a:t>
            </a:r>
            <a:r>
              <a:rPr lang="en-US" sz="1899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nrc</a:t>
            </a:r>
            <a:r>
              <a:rPr lang="en-US" sz="1899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emotion Lexicon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65917" y="3358960"/>
            <a:ext cx="3683939" cy="68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Calculating Sentiment score using afinn Lexicon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0" y="7893178"/>
            <a:ext cx="5358315" cy="201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Negative sentiment decreased, &amp; Positive sentiment increased from pre- to post-COVID.</a:t>
            </a:r>
          </a:p>
          <a:p>
            <a:pPr marL="410208" lvl="1" indent="-205104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This shows a shift toward more positive sentiment in song lyrics after COVID, which may reflect a cultural push for optimism.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19639" y="8143052"/>
            <a:ext cx="7839361" cy="201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Emotions like joy, trust, and anticipation increased post-COVID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Emotions, including negative, disgust, anger, fear, sadness, and surprise, all decreased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Song lyrics post-COVID exhibit a shift toward emotional positivity, possibly reflecting a broader cultural desire for resilience and optimism in the wake of the pandemic.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13176" y="7606371"/>
            <a:ext cx="5332429" cy="268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Pre-COVID had slightly more variability 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Post-COVID lyrics tended to be more emotionally neutral to mildly positive, showing reduced variability in sentiment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This could reflect a societal shift towards more introspective, subdued, or universally relatable themes in music after the pandemic.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5949" y="795481"/>
            <a:ext cx="6302198" cy="1071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1" dirty="0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Text Mining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659193" y="9648318"/>
            <a:ext cx="136699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588790"/>
            <a:ext cx="18288000" cy="4645505"/>
            <a:chOff x="0" y="0"/>
            <a:chExt cx="4816593" cy="12235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23507"/>
            </a:xfrm>
            <a:custGeom>
              <a:avLst/>
              <a:gdLst/>
              <a:ahLst/>
              <a:cxnLst/>
              <a:rect l="l" t="t" r="r" b="b"/>
              <a:pathLst>
                <a:path w="4816592" h="1223507">
                  <a:moveTo>
                    <a:pt x="0" y="0"/>
                  </a:moveTo>
                  <a:lnTo>
                    <a:pt x="4816592" y="0"/>
                  </a:lnTo>
                  <a:lnTo>
                    <a:pt x="4816592" y="1223507"/>
                  </a:lnTo>
                  <a:lnTo>
                    <a:pt x="0" y="1223507"/>
                  </a:lnTo>
                  <a:close/>
                </a:path>
              </a:pathLst>
            </a:custGeom>
            <a:solidFill>
              <a:srgbClr val="2D4D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816593" cy="1309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061" y="2419911"/>
            <a:ext cx="7792812" cy="5801096"/>
            <a:chOff x="0" y="0"/>
            <a:chExt cx="2052428" cy="15278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2428" cy="1527861"/>
            </a:xfrm>
            <a:custGeom>
              <a:avLst/>
              <a:gdLst/>
              <a:ahLst/>
              <a:cxnLst/>
              <a:rect l="l" t="t" r="r" b="b"/>
              <a:pathLst>
                <a:path w="2052428" h="1527861">
                  <a:moveTo>
                    <a:pt x="36758" y="0"/>
                  </a:moveTo>
                  <a:lnTo>
                    <a:pt x="2015670" y="0"/>
                  </a:lnTo>
                  <a:cubicBezTo>
                    <a:pt x="2025419" y="0"/>
                    <a:pt x="2034768" y="3873"/>
                    <a:pt x="2041662" y="10766"/>
                  </a:cubicBezTo>
                  <a:cubicBezTo>
                    <a:pt x="2048555" y="17660"/>
                    <a:pt x="2052428" y="27009"/>
                    <a:pt x="2052428" y="36758"/>
                  </a:cubicBezTo>
                  <a:lnTo>
                    <a:pt x="2052428" y="1491102"/>
                  </a:lnTo>
                  <a:cubicBezTo>
                    <a:pt x="2052428" y="1500851"/>
                    <a:pt x="2048555" y="1510201"/>
                    <a:pt x="2041662" y="1517094"/>
                  </a:cubicBezTo>
                  <a:cubicBezTo>
                    <a:pt x="2034768" y="1523988"/>
                    <a:pt x="2025419" y="1527861"/>
                    <a:pt x="2015670" y="1527861"/>
                  </a:cubicBezTo>
                  <a:lnTo>
                    <a:pt x="36758" y="1527861"/>
                  </a:lnTo>
                  <a:cubicBezTo>
                    <a:pt x="16457" y="1527861"/>
                    <a:pt x="0" y="1511403"/>
                    <a:pt x="0" y="1491102"/>
                  </a:cubicBezTo>
                  <a:lnTo>
                    <a:pt x="0" y="36758"/>
                  </a:lnTo>
                  <a:cubicBezTo>
                    <a:pt x="0" y="27009"/>
                    <a:pt x="3873" y="17660"/>
                    <a:pt x="10766" y="10766"/>
                  </a:cubicBezTo>
                  <a:cubicBezTo>
                    <a:pt x="17660" y="3873"/>
                    <a:pt x="27009" y="0"/>
                    <a:pt x="3675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2052428" cy="1613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2443" y="223118"/>
            <a:ext cx="6621112" cy="1419183"/>
            <a:chOff x="0" y="0"/>
            <a:chExt cx="1743832" cy="3737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3832" cy="373776"/>
            </a:xfrm>
            <a:custGeom>
              <a:avLst/>
              <a:gdLst/>
              <a:ahLst/>
              <a:cxnLst/>
              <a:rect l="l" t="t" r="r" b="b"/>
              <a:pathLst>
                <a:path w="1743832" h="373776">
                  <a:moveTo>
                    <a:pt x="43263" y="0"/>
                  </a:moveTo>
                  <a:lnTo>
                    <a:pt x="1700569" y="0"/>
                  </a:lnTo>
                  <a:cubicBezTo>
                    <a:pt x="1724462" y="0"/>
                    <a:pt x="1743832" y="19370"/>
                    <a:pt x="1743832" y="43263"/>
                  </a:cubicBezTo>
                  <a:lnTo>
                    <a:pt x="1743832" y="330513"/>
                  </a:lnTo>
                  <a:cubicBezTo>
                    <a:pt x="1743832" y="354407"/>
                    <a:pt x="1724462" y="373776"/>
                    <a:pt x="1700569" y="373776"/>
                  </a:cubicBezTo>
                  <a:lnTo>
                    <a:pt x="43263" y="373776"/>
                  </a:lnTo>
                  <a:cubicBezTo>
                    <a:pt x="19370" y="373776"/>
                    <a:pt x="0" y="354407"/>
                    <a:pt x="0" y="330513"/>
                  </a:cubicBezTo>
                  <a:lnTo>
                    <a:pt x="0" y="43263"/>
                  </a:lnTo>
                  <a:cubicBezTo>
                    <a:pt x="0" y="19370"/>
                    <a:pt x="19370" y="0"/>
                    <a:pt x="43263" y="0"/>
                  </a:cubicBezTo>
                  <a:close/>
                </a:path>
              </a:pathLst>
            </a:custGeom>
            <a:solidFill>
              <a:srgbClr val="2D4D31"/>
            </a:solidFill>
            <a:ln w="9525" cap="rnd">
              <a:solidFill>
                <a:srgbClr val="2D4D3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743832" cy="459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693320" y="1899432"/>
            <a:ext cx="7331341" cy="7853096"/>
            <a:chOff x="0" y="0"/>
            <a:chExt cx="1930888" cy="20683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0888" cy="2068305"/>
            </a:xfrm>
            <a:custGeom>
              <a:avLst/>
              <a:gdLst/>
              <a:ahLst/>
              <a:cxnLst/>
              <a:rect l="l" t="t" r="r" b="b"/>
              <a:pathLst>
                <a:path w="1930888" h="2068305">
                  <a:moveTo>
                    <a:pt x="39072" y="0"/>
                  </a:moveTo>
                  <a:lnTo>
                    <a:pt x="1891816" y="0"/>
                  </a:lnTo>
                  <a:cubicBezTo>
                    <a:pt x="1902179" y="0"/>
                    <a:pt x="1912117" y="4117"/>
                    <a:pt x="1919444" y="11444"/>
                  </a:cubicBezTo>
                  <a:cubicBezTo>
                    <a:pt x="1926772" y="18771"/>
                    <a:pt x="1930888" y="28710"/>
                    <a:pt x="1930888" y="39072"/>
                  </a:cubicBezTo>
                  <a:lnTo>
                    <a:pt x="1930888" y="2029233"/>
                  </a:lnTo>
                  <a:cubicBezTo>
                    <a:pt x="1930888" y="2039596"/>
                    <a:pt x="1926772" y="2049534"/>
                    <a:pt x="1919444" y="2056861"/>
                  </a:cubicBezTo>
                  <a:cubicBezTo>
                    <a:pt x="1912117" y="2064189"/>
                    <a:pt x="1902179" y="2068305"/>
                    <a:pt x="1891816" y="2068305"/>
                  </a:cubicBezTo>
                  <a:lnTo>
                    <a:pt x="39072" y="2068305"/>
                  </a:lnTo>
                  <a:cubicBezTo>
                    <a:pt x="17493" y="2068305"/>
                    <a:pt x="0" y="2050812"/>
                    <a:pt x="0" y="2029233"/>
                  </a:cubicBezTo>
                  <a:lnTo>
                    <a:pt x="0" y="39072"/>
                  </a:lnTo>
                  <a:cubicBezTo>
                    <a:pt x="0" y="28710"/>
                    <a:pt x="4117" y="18771"/>
                    <a:pt x="11444" y="11444"/>
                  </a:cubicBezTo>
                  <a:cubicBezTo>
                    <a:pt x="18771" y="4117"/>
                    <a:pt x="28710" y="0"/>
                    <a:pt x="39072" y="0"/>
                  </a:cubicBezTo>
                  <a:close/>
                </a:path>
              </a:pathLst>
            </a:custGeom>
            <a:solidFill>
              <a:srgbClr val="FFF5EA"/>
            </a:solidFill>
            <a:ln w="47625" cap="rnd">
              <a:solidFill>
                <a:srgbClr val="2D4D3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930888" cy="2154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579955" y="2620106"/>
            <a:ext cx="7225024" cy="5400705"/>
          </a:xfrm>
          <a:custGeom>
            <a:avLst/>
            <a:gdLst/>
            <a:ahLst/>
            <a:cxnLst/>
            <a:rect l="l" t="t" r="r" b="b"/>
            <a:pathLst>
              <a:path w="7225024" h="5400705">
                <a:moveTo>
                  <a:pt x="0" y="0"/>
                </a:moveTo>
                <a:lnTo>
                  <a:pt x="7225024" y="0"/>
                </a:lnTo>
                <a:lnTo>
                  <a:pt x="7225024" y="5400706"/>
                </a:lnTo>
                <a:lnTo>
                  <a:pt x="0" y="5400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00771" y="261959"/>
            <a:ext cx="6377720" cy="128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1">
                <a:solidFill>
                  <a:srgbClr val="FFF5EA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Text Mining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88093" y="1493902"/>
            <a:ext cx="10331430" cy="54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3"/>
              </a:lnSpc>
              <a:spcBef>
                <a:spcPct val="0"/>
              </a:spcBef>
            </a:pPr>
            <a:r>
              <a:rPr lang="en-US" sz="3100" b="1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Linear Regression Model to predict Popularity Score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2026287"/>
            <a:ext cx="8968484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D4D31"/>
                </a:solidFill>
                <a:latin typeface="Telegraf"/>
                <a:ea typeface="Telegraf"/>
                <a:cs typeface="Telegraf"/>
                <a:sym typeface="Telegraf"/>
              </a:rPr>
              <a:t>Regression model using TF (bad of words approch) to predict popularity score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37664" y="8215630"/>
            <a:ext cx="9750336" cy="201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5EA"/>
                </a:solidFill>
                <a:latin typeface="Telegraf"/>
                <a:ea typeface="Telegraf"/>
                <a:cs typeface="Telegraf"/>
                <a:sym typeface="Telegraf"/>
              </a:rPr>
              <a:t>Pre-COVID: Negative themes (e.g., “broke,” “fight,” “hate”) reduced popularity; audience tastes were diffuse and hard to define.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5EA"/>
                </a:solidFill>
                <a:latin typeface="Telegraf"/>
                <a:ea typeface="Telegraf"/>
                <a:cs typeface="Telegraf"/>
                <a:sym typeface="Telegraf"/>
              </a:rPr>
              <a:t>Post-COVID: Expressive, relatable words (e.g., “lotta,” “street,” “mouth”) had strong positive impact.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5EA"/>
                </a:solidFill>
                <a:latin typeface="Telegraf"/>
                <a:ea typeface="Telegraf"/>
                <a:cs typeface="Telegraf"/>
                <a:sym typeface="Telegraf"/>
              </a:rPr>
              <a:t>Clearer preference emerged for emotional and grounded lyrics, with fewer negatively impactful terms.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9889" y="2311402"/>
            <a:ext cx="7458205" cy="686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187" b="1" u="sng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Preprocessing steps</a:t>
            </a:r>
          </a:p>
          <a:p>
            <a:pPr marL="472369" lvl="1" indent="-236185" algn="l">
              <a:lnSpc>
                <a:spcPts val="3063"/>
              </a:lnSpc>
              <a:buAutoNum type="arabicPeriod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Created text corpus from lyrics.</a:t>
            </a:r>
          </a:p>
          <a:p>
            <a:pPr marL="472369" lvl="1" indent="-236185" algn="l">
              <a:lnSpc>
                <a:spcPts val="3063"/>
              </a:lnSpc>
              <a:buAutoNum type="arabicPeriod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Applied cleaning steps to normalize and prepare data for text mining.</a:t>
            </a:r>
          </a:p>
          <a:p>
            <a:pPr marL="944738" lvl="2" indent="-314913" algn="l">
              <a:lnSpc>
                <a:spcPts val="3063"/>
              </a:lnSpc>
              <a:buFont typeface="Arial"/>
              <a:buChar char="⚬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Convert to lowercase</a:t>
            </a:r>
          </a:p>
          <a:p>
            <a:pPr marL="944738" lvl="2" indent="-314913" algn="l">
              <a:lnSpc>
                <a:spcPts val="3063"/>
              </a:lnSpc>
              <a:buFont typeface="Arial"/>
              <a:buChar char="⚬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Remove URLs and punctuation</a:t>
            </a:r>
          </a:p>
          <a:p>
            <a:pPr marL="944738" lvl="2" indent="-314913" algn="l">
              <a:lnSpc>
                <a:spcPts val="3063"/>
              </a:lnSpc>
              <a:buFont typeface="Arial"/>
              <a:buChar char="⚬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Remove stopwords</a:t>
            </a:r>
          </a:p>
          <a:p>
            <a:pPr marL="944738" lvl="2" indent="-314913" algn="l">
              <a:lnSpc>
                <a:spcPts val="3063"/>
              </a:lnSpc>
              <a:buFont typeface="Arial"/>
              <a:buChar char="⚬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Strip extra spaces</a:t>
            </a:r>
          </a:p>
          <a:p>
            <a:pPr marL="944738" lvl="2" indent="-314913" algn="l">
              <a:lnSpc>
                <a:spcPts val="3063"/>
              </a:lnSpc>
              <a:buFont typeface="Arial"/>
              <a:buChar char="⚬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Perform stemming (reduce words to root form)</a:t>
            </a:r>
          </a:p>
          <a:p>
            <a:pPr marL="472369" lvl="1" indent="-236185" algn="l">
              <a:lnSpc>
                <a:spcPts val="3063"/>
              </a:lnSpc>
              <a:buAutoNum type="arabicPeriod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. Document-Term Matrix (DTM) Construction</a:t>
            </a:r>
          </a:p>
          <a:p>
            <a:pPr marL="472369" lvl="1" indent="-236185" algn="l">
              <a:lnSpc>
                <a:spcPts val="3063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Built DTMs:</a:t>
            </a:r>
          </a:p>
          <a:p>
            <a:pPr marL="944738" lvl="2" indent="-314913" algn="l">
              <a:lnSpc>
                <a:spcPts val="3063"/>
              </a:lnSpc>
              <a:buFont typeface="Arial"/>
              <a:buChar char="⚬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Term Frequency (TF): Raw frequency of words</a:t>
            </a:r>
          </a:p>
          <a:p>
            <a:pPr marL="472369" lvl="1" indent="-236185" algn="l">
              <a:lnSpc>
                <a:spcPts val="3063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Removed sparse terms to reduce noise (retain frequent terms only).</a:t>
            </a:r>
          </a:p>
          <a:p>
            <a:pPr marL="472369" lvl="1" indent="-236185" algn="l">
              <a:lnSpc>
                <a:spcPts val="3063"/>
              </a:lnSpc>
              <a:buAutoNum type="arabicPeriod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Stem Completion- Used dictionaries to reconstruct readable terms from stems for interpretability in visualization.</a:t>
            </a:r>
          </a:p>
          <a:p>
            <a:pPr marL="472369" lvl="1" indent="-236185" algn="l">
              <a:lnSpc>
                <a:spcPts val="3063"/>
              </a:lnSpc>
              <a:buAutoNum type="arabicPeriod"/>
            </a:pPr>
            <a:r>
              <a:rPr lang="en-US" sz="21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Combine with Popularity Scores for modeling.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088093" y="120438"/>
            <a:ext cx="10180809" cy="1211539"/>
            <a:chOff x="0" y="0"/>
            <a:chExt cx="2681365" cy="3190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81365" cy="319088"/>
            </a:xfrm>
            <a:custGeom>
              <a:avLst/>
              <a:gdLst/>
              <a:ahLst/>
              <a:cxnLst/>
              <a:rect l="l" t="t" r="r" b="b"/>
              <a:pathLst>
                <a:path w="2681365" h="319088">
                  <a:moveTo>
                    <a:pt x="51710" y="0"/>
                  </a:moveTo>
                  <a:lnTo>
                    <a:pt x="2629655" y="0"/>
                  </a:lnTo>
                  <a:cubicBezTo>
                    <a:pt x="2658214" y="0"/>
                    <a:pt x="2681365" y="23151"/>
                    <a:pt x="2681365" y="51710"/>
                  </a:cubicBezTo>
                  <a:lnTo>
                    <a:pt x="2681365" y="267378"/>
                  </a:lnTo>
                  <a:cubicBezTo>
                    <a:pt x="2681365" y="295937"/>
                    <a:pt x="2658214" y="319088"/>
                    <a:pt x="2629655" y="319088"/>
                  </a:cubicBezTo>
                  <a:lnTo>
                    <a:pt x="51710" y="319088"/>
                  </a:lnTo>
                  <a:cubicBezTo>
                    <a:pt x="37996" y="319088"/>
                    <a:pt x="24843" y="313640"/>
                    <a:pt x="15146" y="303943"/>
                  </a:cubicBezTo>
                  <a:cubicBezTo>
                    <a:pt x="5448" y="294245"/>
                    <a:pt x="0" y="281093"/>
                    <a:pt x="0" y="267378"/>
                  </a:cubicBezTo>
                  <a:lnTo>
                    <a:pt x="0" y="51710"/>
                  </a:lnTo>
                  <a:cubicBezTo>
                    <a:pt x="0" y="23151"/>
                    <a:pt x="23151" y="0"/>
                    <a:pt x="517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D4D31"/>
              </a:solidFill>
              <a:prstDash val="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681365" cy="366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2D4D31"/>
                  </a:solidFill>
                  <a:latin typeface="Concert One"/>
                  <a:ea typeface="Concert One"/>
                  <a:cs typeface="Concert One"/>
                  <a:sym typeface="Concert One"/>
                </a:rPr>
                <a:t>Did lyrical content influence song popularity differently before and after the pandemic?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732894" y="9596425"/>
            <a:ext cx="162595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1398</Words>
  <Application>Microsoft Macintosh PowerPoint</Application>
  <PresentationFormat>Custom</PresentationFormat>
  <Paragraphs>171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Telegraf</vt:lpstr>
      <vt:lpstr>Arial</vt:lpstr>
      <vt:lpstr>Agrandir Medium</vt:lpstr>
      <vt:lpstr>Fredoka</vt:lpstr>
      <vt:lpstr>Concert One</vt:lpstr>
      <vt:lpstr>Agrandir Bold</vt:lpstr>
      <vt:lpstr>Agrandir Bold Italics</vt:lpstr>
      <vt:lpstr>Agrandir</vt:lpstr>
      <vt:lpstr>Calibri</vt:lpstr>
      <vt:lpstr>Handy Casual</vt:lpstr>
      <vt:lpstr>Telegraf Bold</vt:lpstr>
      <vt:lpstr>TAN Headline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cp:lastModifiedBy>SHELBY JOJI</cp:lastModifiedBy>
  <cp:revision>3</cp:revision>
  <dcterms:created xsi:type="dcterms:W3CDTF">2006-08-16T00:00:00Z</dcterms:created>
  <dcterms:modified xsi:type="dcterms:W3CDTF">2025-09-02T21:29:14Z</dcterms:modified>
  <dc:identifier>DAGmIsfbMk0</dc:identifier>
</cp:coreProperties>
</file>